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44" r:id="rId7"/>
    <p:sldMasterId id="2147483756" r:id="rId8"/>
    <p:sldMasterId id="2147483768" r:id="rId9"/>
    <p:sldMasterId id="2147483780" r:id="rId10"/>
    <p:sldMasterId id="2147483792" r:id="rId11"/>
    <p:sldMasterId id="2147483804" r:id="rId12"/>
    <p:sldMasterId id="2147483828" r:id="rId13"/>
    <p:sldMasterId id="2147483840" r:id="rId14"/>
    <p:sldMasterId id="2147483852" r:id="rId15"/>
    <p:sldMasterId id="2147483864" r:id="rId16"/>
    <p:sldMasterId id="2147483876" r:id="rId17"/>
    <p:sldMasterId id="2147483888" r:id="rId18"/>
    <p:sldMasterId id="2147483900" r:id="rId19"/>
    <p:sldMasterId id="2147483912" r:id="rId20"/>
  </p:sldMasterIdLst>
  <p:sldIdLst>
    <p:sldId id="303" r:id="rId21"/>
    <p:sldId id="304" r:id="rId22"/>
    <p:sldId id="259" r:id="rId23"/>
    <p:sldId id="261" r:id="rId24"/>
    <p:sldId id="263" r:id="rId25"/>
    <p:sldId id="265" r:id="rId26"/>
    <p:sldId id="292" r:id="rId27"/>
    <p:sldId id="271" r:id="rId28"/>
    <p:sldId id="273" r:id="rId29"/>
    <p:sldId id="275" r:id="rId30"/>
    <p:sldId id="277" r:id="rId31"/>
    <p:sldId id="279" r:id="rId32"/>
    <p:sldId id="281" r:id="rId33"/>
    <p:sldId id="283" r:id="rId34"/>
    <p:sldId id="285" r:id="rId35"/>
    <p:sldId id="287" r:id="rId36"/>
    <p:sldId id="290" r:id="rId37"/>
    <p:sldId id="294" r:id="rId38"/>
    <p:sldId id="288" r:id="rId39"/>
    <p:sldId id="296" r:id="rId40"/>
    <p:sldId id="298" r:id="rId41"/>
    <p:sldId id="300" r:id="rId42"/>
    <p:sldId id="302" r:id="rId4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8C3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0381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877465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23209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766621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09983"/>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7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297626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268587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273226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060729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584515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67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686738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67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290578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9042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004291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79742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248046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124806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09961"/>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6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850790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61746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271535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911796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381255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6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785485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64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3115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846775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995866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512200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883264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477601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09937"/>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66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653360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074119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772179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815725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866170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6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9633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587595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62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15735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391406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601369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38262297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9145622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09911"/>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63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25920232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22744694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1635869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18070877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166067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10107"/>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83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124467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59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35742075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59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39588130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23943490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13375110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25739843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40211854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09911"/>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63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5812201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1289382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24593584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4016935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8587360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5127364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59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41596172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59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23303690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15077572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16921332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7461930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6189728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09911"/>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63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24334057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1970988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452332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642934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29725170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16099894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59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5626449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59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34043780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28484302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21904819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053324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388273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BE2CECE-C17E-4472-BF15-01DEBD601AE7}"/>
              </a:ext>
            </a:extLst>
          </p:cNvPr>
          <p:cNvSpPr>
            <a:spLocks noGrp="1"/>
          </p:cNvSpPr>
          <p:nvPr>
            <p:ph type="title"/>
          </p:nvPr>
        </p:nvSpPr>
        <p:spPr>
          <a:xfrm>
            <a:off x="623888" y="1709881"/>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8509C23F-5BC0-41B2-885C-BACEC41F881F}"/>
              </a:ext>
            </a:extLst>
          </p:cNvPr>
          <p:cNvSpPr>
            <a:spLocks noGrp="1"/>
          </p:cNvSpPr>
          <p:nvPr>
            <p:ph type="body" idx="1"/>
          </p:nvPr>
        </p:nvSpPr>
        <p:spPr>
          <a:xfrm>
            <a:off x="623888" y="458960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878926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4963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9684387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 xmlns:a16="http://schemas.microsoft.com/office/drawing/2014/main"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234710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 xmlns:a16="http://schemas.microsoft.com/office/drawing/2014/main"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722396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 xmlns:a16="http://schemas.microsoft.com/office/drawing/2014/main"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763144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2CE2B1C6-2CB1-4C3B-B976-376239234D03}"/>
              </a:ext>
            </a:extLst>
          </p:cNvPr>
          <p:cNvSpPr>
            <a:spLocks noGrp="1"/>
          </p:cNvSpPr>
          <p:nvPr>
            <p:ph idx="1"/>
          </p:nvPr>
        </p:nvSpPr>
        <p:spPr>
          <a:xfrm>
            <a:off x="3887391" y="98756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240554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DD06F81C-6256-48C6-9F34-8B82B9017BEF}"/>
              </a:ext>
            </a:extLst>
          </p:cNvPr>
          <p:cNvSpPr>
            <a:spLocks noGrp="1"/>
          </p:cNvSpPr>
          <p:nvPr>
            <p:ph type="pic" idx="1"/>
          </p:nvPr>
        </p:nvSpPr>
        <p:spPr>
          <a:xfrm>
            <a:off x="3887391" y="98756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6242153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608076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436372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135447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442989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BE2CECE-C17E-4472-BF15-01DEBD601AE7}"/>
              </a:ext>
            </a:extLst>
          </p:cNvPr>
          <p:cNvSpPr>
            <a:spLocks noGrp="1"/>
          </p:cNvSpPr>
          <p:nvPr>
            <p:ph type="title"/>
          </p:nvPr>
        </p:nvSpPr>
        <p:spPr>
          <a:xfrm>
            <a:off x="623888" y="1709849"/>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8509C23F-5BC0-41B2-885C-BACEC41F881F}"/>
              </a:ext>
            </a:extLst>
          </p:cNvPr>
          <p:cNvSpPr>
            <a:spLocks noGrp="1"/>
          </p:cNvSpPr>
          <p:nvPr>
            <p:ph type="body" idx="1"/>
          </p:nvPr>
        </p:nvSpPr>
        <p:spPr>
          <a:xfrm>
            <a:off x="623888" y="45895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83040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078603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156545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 xmlns:a16="http://schemas.microsoft.com/office/drawing/2014/main"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976331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 xmlns:a16="http://schemas.microsoft.com/office/drawing/2014/main"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343701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 xmlns:a16="http://schemas.microsoft.com/office/drawing/2014/main"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830030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2CE2B1C6-2CB1-4C3B-B976-376239234D03}"/>
              </a:ext>
            </a:extLst>
          </p:cNvPr>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873696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DD06F81C-6256-48C6-9F34-8B82B9017BEF}"/>
              </a:ext>
            </a:extLst>
          </p:cNvPr>
          <p:cNvSpPr>
            <a:spLocks noGrp="1"/>
          </p:cNvSpPr>
          <p:nvPr>
            <p:ph type="pic" idx="1"/>
          </p:nvPr>
        </p:nvSpPr>
        <p:spPr>
          <a:xfrm>
            <a:off x="3887391" y="9875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385645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521360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1306364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7984219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41694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79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3603571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BE2CECE-C17E-4472-BF15-01DEBD601AE7}"/>
              </a:ext>
            </a:extLst>
          </p:cNvPr>
          <p:cNvSpPr>
            <a:spLocks noGrp="1"/>
          </p:cNvSpPr>
          <p:nvPr>
            <p:ph type="title"/>
          </p:nvPr>
        </p:nvSpPr>
        <p:spPr>
          <a:xfrm>
            <a:off x="623888" y="1709815"/>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8509C23F-5BC0-41B2-885C-BACEC41F881F}"/>
              </a:ext>
            </a:extLst>
          </p:cNvPr>
          <p:cNvSpPr>
            <a:spLocks noGrp="1"/>
          </p:cNvSpPr>
          <p:nvPr>
            <p:ph type="body" idx="1"/>
          </p:nvPr>
        </p:nvSpPr>
        <p:spPr>
          <a:xfrm>
            <a:off x="623888" y="458954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265821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2539092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 xmlns:a16="http://schemas.microsoft.com/office/drawing/2014/main"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77240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 xmlns:a16="http://schemas.microsoft.com/office/drawing/2014/main"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251610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 xmlns:a16="http://schemas.microsoft.com/office/drawing/2014/main"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378661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2CE2B1C6-2CB1-4C3B-B976-376239234D03}"/>
              </a:ext>
            </a:extLst>
          </p:cNvPr>
          <p:cNvSpPr>
            <a:spLocks noGrp="1"/>
          </p:cNvSpPr>
          <p:nvPr>
            <p:ph idx="1"/>
          </p:nvPr>
        </p:nvSpPr>
        <p:spPr>
          <a:xfrm>
            <a:off x="3887391" y="98750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925761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DD06F81C-6256-48C6-9F34-8B82B9017BEF}"/>
              </a:ext>
            </a:extLst>
          </p:cNvPr>
          <p:cNvSpPr>
            <a:spLocks noGrp="1"/>
          </p:cNvSpPr>
          <p:nvPr>
            <p:ph type="pic" idx="1"/>
          </p:nvPr>
        </p:nvSpPr>
        <p:spPr>
          <a:xfrm>
            <a:off x="3887391" y="98750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3861677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7334524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358327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2338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93195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79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855622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6286404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BE2CECE-C17E-4472-BF15-01DEBD601AE7}"/>
              </a:ext>
            </a:extLst>
          </p:cNvPr>
          <p:cNvSpPr>
            <a:spLocks noGrp="1"/>
          </p:cNvSpPr>
          <p:nvPr>
            <p:ph type="title"/>
          </p:nvPr>
        </p:nvSpPr>
        <p:spPr>
          <a:xfrm>
            <a:off x="623888" y="1709779"/>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8509C23F-5BC0-41B2-885C-BACEC41F881F}"/>
              </a:ext>
            </a:extLst>
          </p:cNvPr>
          <p:cNvSpPr>
            <a:spLocks noGrp="1"/>
          </p:cNvSpPr>
          <p:nvPr>
            <p:ph type="body" idx="1"/>
          </p:nvPr>
        </p:nvSpPr>
        <p:spPr>
          <a:xfrm>
            <a:off x="623888" y="45895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99530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75721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 xmlns:a16="http://schemas.microsoft.com/office/drawing/2014/main"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013328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 xmlns:a16="http://schemas.microsoft.com/office/drawing/2014/main"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8740321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 xmlns:a16="http://schemas.microsoft.com/office/drawing/2014/main"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515875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2CE2B1C6-2CB1-4C3B-B976-376239234D03}"/>
              </a:ext>
            </a:extLst>
          </p:cNvPr>
          <p:cNvSpPr>
            <a:spLocks noGrp="1"/>
          </p:cNvSpPr>
          <p:nvPr>
            <p:ph idx="1"/>
          </p:nvPr>
        </p:nvSpPr>
        <p:spPr>
          <a:xfrm>
            <a:off x="3887391" y="9874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04087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DD06F81C-6256-48C6-9F34-8B82B9017BEF}"/>
              </a:ext>
            </a:extLst>
          </p:cNvPr>
          <p:cNvSpPr>
            <a:spLocks noGrp="1"/>
          </p:cNvSpPr>
          <p:nvPr>
            <p:ph type="pic" idx="1"/>
          </p:nvPr>
        </p:nvSpPr>
        <p:spPr>
          <a:xfrm>
            <a:off x="3887391" y="98746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9911302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2895826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6534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186114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477250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1759493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BE2CECE-C17E-4472-BF15-01DEBD601AE7}"/>
              </a:ext>
            </a:extLst>
          </p:cNvPr>
          <p:cNvSpPr>
            <a:spLocks noGrp="1"/>
          </p:cNvSpPr>
          <p:nvPr>
            <p:ph type="title"/>
          </p:nvPr>
        </p:nvSpPr>
        <p:spPr>
          <a:xfrm>
            <a:off x="623888" y="1709741"/>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8509C23F-5BC0-41B2-885C-BACEC41F881F}"/>
              </a:ext>
            </a:extLst>
          </p:cNvPr>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0046221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3431969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8AA1374-DD31-4A61-8BAD-D78CB6ABCF17}"/>
              </a:ext>
            </a:extLst>
          </p:cNvPr>
          <p:cNvSpPr>
            <a:spLocks noGrp="1"/>
          </p:cNvSpPr>
          <p:nvPr>
            <p:ph type="title"/>
          </p:nvPr>
        </p:nvSpPr>
        <p:spPr>
          <a:xfrm>
            <a:off x="629841" y="365128"/>
            <a:ext cx="78867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E16B1ED6-E7D9-4D55-A88B-DBCEF4AA8E24}"/>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A45D5C2F-A159-416D-8DE4-BA90B1144151}"/>
              </a:ext>
            </a:extLst>
          </p:cNvPr>
          <p:cNvSpPr>
            <a:spLocks noGrp="1"/>
          </p:cNvSpPr>
          <p:nvPr>
            <p:ph sz="quarter" idx="4"/>
          </p:nvPr>
        </p:nvSpPr>
        <p:spPr>
          <a:xfrm>
            <a:off x="4629151"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 xmlns:a16="http://schemas.microsoft.com/office/drawing/2014/main"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57760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 xmlns:a16="http://schemas.microsoft.com/office/drawing/2014/main"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9330286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 xmlns:a16="http://schemas.microsoft.com/office/drawing/2014/main"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7041252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2CE2B1C6-2CB1-4C3B-B976-376239234D03}"/>
              </a:ext>
            </a:extLst>
          </p:cNvPr>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40038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DD06F81C-6256-48C6-9F34-8B82B9017BEF}"/>
              </a:ext>
            </a:extLst>
          </p:cNvPr>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 xmlns:a16="http://schemas.microsoft.com/office/drawing/2014/main"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21595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46899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522996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3FFB9C63-843A-4DD4-9BBA-6A83FEEC3378}"/>
              </a:ext>
            </a:extLst>
          </p:cNvPr>
          <p:cNvSpPr>
            <a:spLocks noGrp="1"/>
          </p:cNvSpPr>
          <p:nvPr>
            <p:ph type="body" orient="vert" idx="1"/>
          </p:nvPr>
        </p:nvSpPr>
        <p:spPr>
          <a:xfrm>
            <a:off x="628651"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51870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84314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19759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10103"/>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82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76173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93607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37097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76403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2157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10109"/>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83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01931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79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63798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79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1111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24898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85382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44962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57896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10097"/>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82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29561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19855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59087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698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12890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81617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78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28402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78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62252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17745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44368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48366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258773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10073"/>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79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60612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30232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5503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26228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55271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52568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76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75038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76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3121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31875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7580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61703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58368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10063"/>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7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165236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3725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62474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614145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02828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417730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7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76165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7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408099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352493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143151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378241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3394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10037"/>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76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6713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249118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084995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3758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926411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534234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7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391504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72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51914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515792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939989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205395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4578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79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840926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10021"/>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74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609980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46925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808231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896900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996581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70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148925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70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8929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79020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4128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54F3BF-7A74-4C01-A9A1-87AF74D627A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4E578FC-AF2F-422B-B50C-EEB07D6107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C146B34-2955-436C-9FD5-8DC4981E35F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4EC5C63-BCCB-48D8-B6DF-4A1FE56A6302}"/>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2BD10D0-E29A-413F-91D6-51AB27C5EAAA}"/>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06414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79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299003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10B9E2-BDEE-48E9-AC77-9E6CDCD512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128248D-D30E-4835-9CD1-CE4F2E3D894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3204CDD-C187-4F7D-994C-39DC5EF5B57E}"/>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F6D7F49E-340D-4D6B-8C44-20589A3938F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D85D75B-86E0-404F-96A1-DDFC8BBC82B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104623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2CECE-C17E-4472-BF15-01DEBD601AE7}"/>
              </a:ext>
            </a:extLst>
          </p:cNvPr>
          <p:cNvSpPr>
            <a:spLocks noGrp="1"/>
          </p:cNvSpPr>
          <p:nvPr>
            <p:ph type="title"/>
          </p:nvPr>
        </p:nvSpPr>
        <p:spPr>
          <a:xfrm>
            <a:off x="623888" y="1710003"/>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509C23F-5BC0-41B2-885C-BACEC41F881F}"/>
              </a:ext>
            </a:extLst>
          </p:cNvPr>
          <p:cNvSpPr>
            <a:spLocks noGrp="1"/>
          </p:cNvSpPr>
          <p:nvPr>
            <p:ph type="body" idx="1"/>
          </p:nvPr>
        </p:nvSpPr>
        <p:spPr>
          <a:xfrm>
            <a:off x="623888" y="458972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2FC85748-68E3-4BD5-A933-2FB49FFC17F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8D27D4B-06FF-479F-891D-4568EC36C7DD}"/>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AD5DC1A6-2E00-464F-8681-941445F7768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244136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C52B2-AB1C-416F-B159-F714C2E6E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536216-1FCD-4C02-9D28-9B9551466DC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D11AE1C-C3C8-4216-A3C6-CB98B95EB9C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78CA55A-4E53-460E-BA8C-1F73E453B7C9}"/>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5C2C39AF-9678-4D8B-B8E6-C261FE243DB0}"/>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334F505-36A7-47F1-A6B3-D156BD6B831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361784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A1374-DD31-4A61-8BAD-D78CB6ABCF17}"/>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1BC37BE-ADB5-4042-B8CE-119305073B5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51A80B15-ECB0-4CDB-87B3-A432BC687D74}"/>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16B1ED6-E7D9-4D55-A88B-DBCEF4AA8E2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A45D5C2F-A159-416D-8DE4-BA90B1144151}"/>
              </a:ext>
            </a:extLst>
          </p:cNvPr>
          <p:cNvSpPr>
            <a:spLocks noGrp="1"/>
          </p:cNvSpPr>
          <p:nvPr>
            <p:ph sz="quarter" idx="4"/>
          </p:nvPr>
        </p:nvSpPr>
        <p:spPr>
          <a:xfrm>
            <a:off x="4629152"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9664AEA-315F-458F-9E7A-E9874C1A3B68}"/>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xmlns="" id="{9366D945-F766-4342-8B4B-3D9F1AC25F0C}"/>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5755D987-1F45-4EE3-BAF1-FB77AD7B52C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855834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42E59E-C7A8-4E14-82F5-F88A67DDEC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028B9CC-C165-4DE5-8320-AE121BC33D5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xmlns="" id="{17AB79EA-2D34-4682-9820-A8428EAA9F31}"/>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FE6FD561-7FA9-4E42-B1CE-5D0C81A328E4}"/>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497143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0F5B152-8B52-4CB1-8436-3458A9026F2F}"/>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D3D37C8E-9009-46DA-B1E0-B21B739FFB3A}"/>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20EF3538-6738-4C7F-9E78-3F7EDD9C1FF1}"/>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261963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6C498-87E1-4757-8838-1F80BC434E19}"/>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E2B1C6-2CB1-4C3B-B976-376239234D03}"/>
              </a:ext>
            </a:extLst>
          </p:cNvPr>
          <p:cNvSpPr>
            <a:spLocks noGrp="1"/>
          </p:cNvSpPr>
          <p:nvPr>
            <p:ph idx="1"/>
          </p:nvPr>
        </p:nvSpPr>
        <p:spPr>
          <a:xfrm>
            <a:off x="3887391" y="98769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2924B5B-8C29-4C0E-BF8E-7917A3FE0B5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CD3B74C-EDA6-42B4-8E53-E472335F08C6}"/>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3A7AD591-6481-494E-BEB2-5F46D58638FB}"/>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2E9231B-02C8-4048-9D15-C0A23339284C}"/>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552806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CE0819-375B-4658-A118-13B0FC152C0E}"/>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D06F81C-6256-48C6-9F34-8B82B9017BEF}"/>
              </a:ext>
            </a:extLst>
          </p:cNvPr>
          <p:cNvSpPr>
            <a:spLocks noGrp="1"/>
          </p:cNvSpPr>
          <p:nvPr>
            <p:ph type="pic" idx="1"/>
          </p:nvPr>
        </p:nvSpPr>
        <p:spPr>
          <a:xfrm>
            <a:off x="3887391" y="98769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EF73BED-263D-4310-B1E8-C729C03C32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1BC7CE9-C923-4AAA-9ACF-E9D703F575CA}"/>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xmlns="" id="{BA266EBD-B299-41B4-8E41-AE9F5550C202}"/>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193DDCD5-1AD4-495B-824B-1865BB48F7C5}"/>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93639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35BEE-2FBA-4F7A-89BD-FB4D1EFA22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6230CC-2591-438B-98CC-9061702013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1000AD5-2F8B-47BC-927B-3B332EDFBFA2}"/>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81D21B59-7866-4786-9D31-C87FCD146BC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6384DCE-040B-4126-81D8-A56F62055F69}"/>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019460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C5553FD-0510-46F8-8C46-04572BE03696}"/>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FFB9C63-843A-4DD4-9BBA-6A83FEEC3378}"/>
              </a:ext>
            </a:extLst>
          </p:cNvPr>
          <p:cNvSpPr>
            <a:spLocks noGrp="1"/>
          </p:cNvSpPr>
          <p:nvPr>
            <p:ph type="body" orient="vert" idx="1"/>
          </p:nvPr>
        </p:nvSpPr>
        <p:spPr>
          <a:xfrm>
            <a:off x="628652"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0B08743-4CFD-45F3-971F-C4D44A30741D}"/>
              </a:ext>
            </a:extLst>
          </p:cNvPr>
          <p:cNvSpPr>
            <a:spLocks noGrp="1"/>
          </p:cNvSpPr>
          <p:nvPr>
            <p:ph type="dt" sz="half" idx="10"/>
          </p:nvPr>
        </p:nvSpPr>
        <p:spPr/>
        <p:txBody>
          <a:body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73975C1-DADE-425C-AA1C-9F8F7CEE7E30}"/>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2696C55-C960-4612-9DA7-39584F8B7DEB}"/>
              </a:ext>
            </a:extLst>
          </p:cNvPr>
          <p:cNvSpPr>
            <a:spLocks noGrp="1"/>
          </p:cNvSpPr>
          <p:nvPr>
            <p:ph type="sldNum" sz="quarter" idx="12"/>
          </p:nvPr>
        </p:nvSpPr>
        <p:spPr/>
        <p:txBody>
          <a:body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0490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72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72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72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16725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59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5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5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543674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5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5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5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8343752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54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54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5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11917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52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52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52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119722307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52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52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52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196589054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52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AC8A644-3547-416A-976B-7DB45A04B498}" type="datetimeFigureOut">
              <a:rPr lang="es-ES" smtClean="0">
                <a:solidFill>
                  <a:prstClr val="black">
                    <a:tint val="75000"/>
                  </a:prstClr>
                </a:solidFill>
              </a:rPr>
              <a:pPr defTabSz="685800"/>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52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52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AFF1DB1-DB42-4EB7-89C0-884D2C83723B}" type="slidenum">
              <a:rPr lang="es-ES" smtClean="0">
                <a:solidFill>
                  <a:prstClr val="black">
                    <a:tint val="75000"/>
                  </a:prstClr>
                </a:solidFill>
              </a:rPr>
              <a:pPr defTabSz="685800"/>
              <a:t>‹Nº›</a:t>
            </a:fld>
            <a:endParaRPr lang="es-ES">
              <a:solidFill>
                <a:prstClr val="black">
                  <a:tint val="75000"/>
                </a:prstClr>
              </a:solidFill>
            </a:endParaRPr>
          </a:p>
        </p:txBody>
      </p:sp>
    </p:spTree>
    <p:extLst>
      <p:ext uri="{BB962C8B-B14F-4D97-AF65-F5344CB8AC3E}">
        <p14:creationId xmlns:p14="http://schemas.microsoft.com/office/powerpoint/2010/main" val="4696638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1ACD0FBE-0FAF-4EAD-A5BF-A74FC2DF0E77}"/>
              </a:ext>
            </a:extLst>
          </p:cNvPr>
          <p:cNvSpPr>
            <a:spLocks noGrp="1"/>
          </p:cNvSpPr>
          <p:nvPr>
            <p:ph type="dt" sz="half" idx="2"/>
          </p:nvPr>
        </p:nvSpPr>
        <p:spPr>
          <a:xfrm>
            <a:off x="628650" y="635649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16E7AAB7-2515-4A15-9843-47D288D50357}"/>
              </a:ext>
            </a:extLst>
          </p:cNvPr>
          <p:cNvSpPr>
            <a:spLocks noGrp="1"/>
          </p:cNvSpPr>
          <p:nvPr>
            <p:ph type="ftr" sz="quarter" idx="3"/>
          </p:nvPr>
        </p:nvSpPr>
        <p:spPr>
          <a:xfrm>
            <a:off x="3028950" y="635649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55585E5C-0B12-4C56-95F1-702CF144DAEC}"/>
              </a:ext>
            </a:extLst>
          </p:cNvPr>
          <p:cNvSpPr>
            <a:spLocks noGrp="1"/>
          </p:cNvSpPr>
          <p:nvPr>
            <p:ph type="sldNum" sz="quarter" idx="4"/>
          </p:nvPr>
        </p:nvSpPr>
        <p:spPr>
          <a:xfrm>
            <a:off x="6457950" y="635649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8718984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1ACD0FBE-0FAF-4EAD-A5BF-A74FC2DF0E77}"/>
              </a:ext>
            </a:extLst>
          </p:cNvPr>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16E7AAB7-2515-4A15-9843-47D288D50357}"/>
              </a:ext>
            </a:extLst>
          </p:cNvPr>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55585E5C-0B12-4C56-95F1-702CF144DAEC}"/>
              </a:ext>
            </a:extLst>
          </p:cNvPr>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805946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1ACD0FBE-0FAF-4EAD-A5BF-A74FC2DF0E77}"/>
              </a:ext>
            </a:extLst>
          </p:cNvPr>
          <p:cNvSpPr>
            <a:spLocks noGrp="1"/>
          </p:cNvSpPr>
          <p:nvPr>
            <p:ph type="dt" sz="half" idx="2"/>
          </p:nvPr>
        </p:nvSpPr>
        <p:spPr>
          <a:xfrm>
            <a:off x="628650" y="635642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16E7AAB7-2515-4A15-9843-47D288D50357}"/>
              </a:ext>
            </a:extLst>
          </p:cNvPr>
          <p:cNvSpPr>
            <a:spLocks noGrp="1"/>
          </p:cNvSpPr>
          <p:nvPr>
            <p:ph type="ftr" sz="quarter" idx="3"/>
          </p:nvPr>
        </p:nvSpPr>
        <p:spPr>
          <a:xfrm>
            <a:off x="3028950" y="635642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55585E5C-0B12-4C56-95F1-702CF144DAEC}"/>
              </a:ext>
            </a:extLst>
          </p:cNvPr>
          <p:cNvSpPr>
            <a:spLocks noGrp="1"/>
          </p:cNvSpPr>
          <p:nvPr>
            <p:ph type="sldNum" sz="quarter" idx="4"/>
          </p:nvPr>
        </p:nvSpPr>
        <p:spPr>
          <a:xfrm>
            <a:off x="6457950" y="635642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6491053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1ACD0FBE-0FAF-4EAD-A5BF-A74FC2DF0E77}"/>
              </a:ext>
            </a:extLst>
          </p:cNvPr>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16E7AAB7-2515-4A15-9843-47D288D50357}"/>
              </a:ext>
            </a:extLst>
          </p:cNvPr>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55585E5C-0B12-4C56-95F1-702CF144DAEC}"/>
              </a:ext>
            </a:extLst>
          </p:cNvPr>
          <p:cNvSpPr>
            <a:spLocks noGrp="1"/>
          </p:cNvSpPr>
          <p:nvPr>
            <p:ph type="sldNum" sz="quarter" idx="4"/>
          </p:nvPr>
        </p:nvSpPr>
        <p:spPr>
          <a:xfrm>
            <a:off x="6457950" y="63563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1229857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71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71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71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7264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E5AEDAB1-7B01-44AE-9061-F2C4392800EE}"/>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1ACD0FBE-0FAF-4EAD-A5BF-A74FC2DF0E77}"/>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 xmlns:a16="http://schemas.microsoft.com/office/drawing/2014/main" id="{16E7AAB7-2515-4A15-9843-47D288D50357}"/>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55585E5C-0B12-4C56-95F1-702CF144DAE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6536204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71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71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71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808424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70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70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70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224033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68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68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68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414150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6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6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6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311285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64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64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6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23084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63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63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63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2217409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A40000"/>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AEDAB1-7B01-44AE-9061-F2C4392800E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141E90-6054-4748-9B3E-99F92237D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ACD0FBE-0FAF-4EAD-A5BF-A74FC2DF0E77}"/>
              </a:ext>
            </a:extLst>
          </p:cNvPr>
          <p:cNvSpPr>
            <a:spLocks noGrp="1"/>
          </p:cNvSpPr>
          <p:nvPr>
            <p:ph type="dt" sz="half" idx="2"/>
          </p:nvPr>
        </p:nvSpPr>
        <p:spPr>
          <a:xfrm>
            <a:off x="628650" y="635661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8A644-3547-416A-976B-7DB45A04B498}" type="datetimeFigureOut">
              <a:rPr lang="es-ES" smtClean="0">
                <a:solidFill>
                  <a:prstClr val="black">
                    <a:tint val="75000"/>
                  </a:prstClr>
                </a:solidFill>
              </a:rPr>
              <a:pPr/>
              <a:t>05/10/2019</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16E7AAB7-2515-4A15-9843-47D288D50357}"/>
              </a:ext>
            </a:extLst>
          </p:cNvPr>
          <p:cNvSpPr>
            <a:spLocks noGrp="1"/>
          </p:cNvSpPr>
          <p:nvPr>
            <p:ph type="ftr" sz="quarter" idx="3"/>
          </p:nvPr>
        </p:nvSpPr>
        <p:spPr>
          <a:xfrm>
            <a:off x="3028950" y="635661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5585E5C-0B12-4C56-95F1-702CF144DAEC}"/>
              </a:ext>
            </a:extLst>
          </p:cNvPr>
          <p:cNvSpPr>
            <a:spLocks noGrp="1"/>
          </p:cNvSpPr>
          <p:nvPr>
            <p:ph type="sldNum" sz="quarter" idx="4"/>
          </p:nvPr>
        </p:nvSpPr>
        <p:spPr>
          <a:xfrm>
            <a:off x="6457950" y="635661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1DB1-DB42-4EB7-89C0-884D2C83723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128104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normAutofit/>
          </a:bodyPr>
          <a:lstStyle/>
          <a:p>
            <a:pPr marL="0" indent="0" algn="ctr">
              <a:buNone/>
            </a:pPr>
            <a:endParaRPr lang="es-AR" sz="3000" dirty="0" smtClean="0">
              <a:solidFill>
                <a:schemeClr val="bg1"/>
              </a:solidFill>
              <a:latin typeface="Bahnschrift Condensed"/>
            </a:endParaRPr>
          </a:p>
          <a:p>
            <a:pPr marL="0" indent="0" algn="ctr">
              <a:buNone/>
            </a:pPr>
            <a:r>
              <a:rPr lang="es-AR" sz="3000" dirty="0" smtClean="0">
                <a:solidFill>
                  <a:schemeClr val="bg1"/>
                </a:solidFill>
                <a:latin typeface="Bahnschrift Condensed"/>
              </a:rPr>
              <a:t>Secretaría de </a:t>
            </a:r>
            <a:r>
              <a:rPr lang="es-AR" sz="3000" dirty="0" smtClean="0">
                <a:solidFill>
                  <a:schemeClr val="bg1"/>
                </a:solidFill>
                <a:latin typeface="Bahnschrift Condensed"/>
              </a:rPr>
              <a:t>Derechos Humanos </a:t>
            </a:r>
            <a:r>
              <a:rPr lang="es-AR" sz="3000" dirty="0" smtClean="0">
                <a:solidFill>
                  <a:schemeClr val="bg1"/>
                </a:solidFill>
                <a:latin typeface="Bahnschrift Condensed"/>
              </a:rPr>
              <a:t>y Género </a:t>
            </a:r>
            <a:r>
              <a:rPr lang="es-AR" sz="3000" dirty="0" smtClean="0">
                <a:solidFill>
                  <a:schemeClr val="bg1"/>
                </a:solidFill>
                <a:latin typeface="Bahnschrift Condensed"/>
              </a:rPr>
              <a:t>CDP CICOP</a:t>
            </a:r>
          </a:p>
          <a:p>
            <a:pPr marL="0" indent="0" algn="ctr">
              <a:buNone/>
            </a:pPr>
            <a:endParaRPr lang="es-AR" sz="3000" dirty="0" smtClean="0">
              <a:solidFill>
                <a:schemeClr val="bg1"/>
              </a:solidFill>
              <a:latin typeface="Bahnschrift Condensed"/>
            </a:endParaRPr>
          </a:p>
          <a:p>
            <a:pPr marL="0" indent="0" algn="ctr">
              <a:buNone/>
            </a:pPr>
            <a:r>
              <a:rPr lang="es-AR" sz="3000" dirty="0" smtClean="0">
                <a:solidFill>
                  <a:schemeClr val="bg1"/>
                </a:solidFill>
                <a:latin typeface="Bahnschrift Condensed"/>
              </a:rPr>
              <a:t>Seccional </a:t>
            </a:r>
            <a:r>
              <a:rPr lang="es-AR" sz="3000" dirty="0" smtClean="0">
                <a:solidFill>
                  <a:schemeClr val="bg1"/>
                </a:solidFill>
                <a:latin typeface="Bahnschrift Condensed"/>
              </a:rPr>
              <a:t>Madre Teresa de Calcuta – </a:t>
            </a:r>
            <a:r>
              <a:rPr lang="es-AR" sz="3000" dirty="0" err="1" smtClean="0">
                <a:solidFill>
                  <a:schemeClr val="bg1"/>
                </a:solidFill>
                <a:latin typeface="Bahnschrift Condensed"/>
              </a:rPr>
              <a:t>Ezeiza</a:t>
            </a:r>
            <a:r>
              <a:rPr lang="es-AR" sz="3000" smtClean="0">
                <a:solidFill>
                  <a:schemeClr val="bg1"/>
                </a:solidFill>
                <a:latin typeface="Bahnschrift Condensed"/>
              </a:rPr>
              <a:t>  </a:t>
            </a:r>
            <a:r>
              <a:rPr lang="es-AR" sz="3000" dirty="0" smtClean="0">
                <a:solidFill>
                  <a:schemeClr val="bg1"/>
                </a:solidFill>
                <a:latin typeface="Bahnschrift Condensed"/>
              </a:rPr>
              <a:t>CICOP</a:t>
            </a:r>
            <a:endParaRPr lang="es-AR" sz="3000" dirty="0" smtClean="0">
              <a:solidFill>
                <a:schemeClr val="bg1"/>
              </a:solidFill>
              <a:latin typeface="Bahnschrift Condensed"/>
            </a:endParaRPr>
          </a:p>
          <a:p>
            <a:pPr marL="0" indent="0" algn="ctr">
              <a:buNone/>
            </a:pPr>
            <a:endParaRPr lang="es-AR" sz="3000" dirty="0" smtClean="0">
              <a:solidFill>
                <a:schemeClr val="bg1"/>
              </a:solidFill>
              <a:latin typeface="Bahnschrift Condensed"/>
            </a:endParaRPr>
          </a:p>
          <a:p>
            <a:pPr marL="0" indent="0" algn="ctr">
              <a:buNone/>
            </a:pPr>
            <a:r>
              <a:rPr lang="es-AR" sz="3000" dirty="0" smtClean="0">
                <a:solidFill>
                  <a:schemeClr val="bg1"/>
                </a:solidFill>
                <a:latin typeface="Bahnschrift Condensed"/>
              </a:rPr>
              <a:t>Jornadas </a:t>
            </a:r>
            <a:r>
              <a:rPr lang="es-AR" sz="3000" dirty="0" smtClean="0">
                <a:solidFill>
                  <a:schemeClr val="bg1"/>
                </a:solidFill>
                <a:latin typeface="Bahnschrift Condensed"/>
              </a:rPr>
              <a:t>Hospitalarias</a:t>
            </a:r>
            <a:endParaRPr lang="es-AR" sz="3000" dirty="0" smtClean="0">
              <a:solidFill>
                <a:schemeClr val="bg1"/>
              </a:solidFill>
              <a:latin typeface="Bahnschrift Condensed"/>
            </a:endParaRPr>
          </a:p>
          <a:p>
            <a:pPr marL="0" indent="0" algn="ctr">
              <a:buNone/>
            </a:pPr>
            <a:endParaRPr lang="es-AR" sz="3000" dirty="0" smtClean="0">
              <a:solidFill>
                <a:schemeClr val="bg1"/>
              </a:solidFill>
              <a:latin typeface="Bahnschrift Condensed"/>
            </a:endParaRPr>
          </a:p>
          <a:p>
            <a:pPr marL="0" indent="0" algn="ctr">
              <a:buNone/>
            </a:pPr>
            <a:endParaRPr lang="es-AR" sz="3000" dirty="0">
              <a:solidFill>
                <a:schemeClr val="bg1"/>
              </a:solidFill>
              <a:latin typeface="Bahnschrift Condensed"/>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597666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766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8A5D67-A872-4970-BB67-AC9316C1E42D}"/>
              </a:ext>
            </a:extLst>
          </p:cNvPr>
          <p:cNvSpPr>
            <a:spLocks noGrp="1"/>
          </p:cNvSpPr>
          <p:nvPr>
            <p:ph type="title"/>
          </p:nvPr>
        </p:nvSpPr>
        <p:spPr>
          <a:xfrm>
            <a:off x="571500" y="928468"/>
            <a:ext cx="7886700" cy="762220"/>
          </a:xfrm>
        </p:spPr>
        <p:txBody>
          <a:bodyPr>
            <a:noAutofit/>
          </a:bodyPr>
          <a:lstStyle/>
          <a:p>
            <a:r>
              <a:rPr lang="es-ES" sz="3200" u="sng" dirty="0">
                <a:solidFill>
                  <a:schemeClr val="bg1"/>
                </a:solidFill>
                <a:latin typeface="Bahnschrift Condensed" panose="020B0502040204020203" pitchFamily="34" charset="0"/>
              </a:rPr>
              <a:t>La Organización Internacional del trabajo (OIT) como garante de los derechos </a:t>
            </a:r>
            <a:r>
              <a:rPr lang="es-ES" sz="3200" u="sng" dirty="0" smtClean="0">
                <a:solidFill>
                  <a:schemeClr val="bg1"/>
                </a:solidFill>
                <a:latin typeface="Bahnschrift Condensed" panose="020B0502040204020203" pitchFamily="34" charset="0"/>
              </a:rPr>
              <a:t>laborales</a:t>
            </a:r>
            <a:r>
              <a:rPr lang="es-ES" sz="3200" u="sng" dirty="0">
                <a:solidFill>
                  <a:schemeClr val="bg1"/>
                </a:solidFill>
                <a:latin typeface="Bahnschrift Condensed" panose="020B0502040204020203" pitchFamily="34" charset="0"/>
              </a:rPr>
              <a:t/>
            </a:r>
            <a:br>
              <a:rPr lang="es-ES" sz="3200" u="sng" dirty="0">
                <a:solidFill>
                  <a:schemeClr val="bg1"/>
                </a:solidFill>
                <a:latin typeface="Bahnschrift Condensed" panose="020B0502040204020203" pitchFamily="34" charset="0"/>
              </a:rPr>
            </a:br>
            <a:endParaRPr lang="es-ES" sz="3200" u="sng" dirty="0">
              <a:solidFill>
                <a:schemeClr val="bg1"/>
              </a:solidFill>
              <a:latin typeface="Bahnschrift Condensed" panose="020B0502040204020203" pitchFamily="34" charset="0"/>
            </a:endParaRPr>
          </a:p>
        </p:txBody>
      </p:sp>
      <p:sp>
        <p:nvSpPr>
          <p:cNvPr id="3" name="Marcador de contenido 2">
            <a:extLst>
              <a:ext uri="{FF2B5EF4-FFF2-40B4-BE49-F238E27FC236}">
                <a16:creationId xmlns:a16="http://schemas.microsoft.com/office/drawing/2014/main" xmlns="" id="{796095E1-8FA9-4BA5-B1F0-5AF797984F3A}"/>
              </a:ext>
            </a:extLst>
          </p:cNvPr>
          <p:cNvSpPr>
            <a:spLocks noGrp="1"/>
          </p:cNvSpPr>
          <p:nvPr>
            <p:ph idx="1"/>
          </p:nvPr>
        </p:nvSpPr>
        <p:spPr>
          <a:xfrm>
            <a:off x="628650" y="2124226"/>
            <a:ext cx="7886700" cy="4052741"/>
          </a:xfrm>
        </p:spPr>
        <p:txBody>
          <a:bodyPr>
            <a:noAutofit/>
          </a:bodyPr>
          <a:lstStyle/>
          <a:p>
            <a:r>
              <a:rPr lang="es-ES" dirty="0">
                <a:solidFill>
                  <a:schemeClr val="bg1"/>
                </a:solidFill>
                <a:latin typeface="Bahnschrift Condensed" panose="020B0502040204020203" pitchFamily="34" charset="0"/>
              </a:rPr>
              <a:t>Convenio sobre igualdad de remuneración (1951).</a:t>
            </a:r>
          </a:p>
          <a:p>
            <a:r>
              <a:rPr lang="es-ES" dirty="0">
                <a:solidFill>
                  <a:schemeClr val="bg1"/>
                </a:solidFill>
                <a:latin typeface="Bahnschrift Condensed" panose="020B0502040204020203" pitchFamily="34" charset="0"/>
              </a:rPr>
              <a:t>Convenio sobre trabajadoras y trabajadores con responsabilidades familiares (1981).</a:t>
            </a:r>
          </a:p>
          <a:p>
            <a:r>
              <a:rPr lang="es-ES" dirty="0">
                <a:solidFill>
                  <a:schemeClr val="bg1"/>
                </a:solidFill>
                <a:latin typeface="Bahnschrift Condensed" panose="020B0502040204020203" pitchFamily="34" charset="0"/>
              </a:rPr>
              <a:t>Convenio sobre la discriminación en el empleo y ocupación.</a:t>
            </a:r>
          </a:p>
          <a:p>
            <a:r>
              <a:rPr lang="es-ES" dirty="0">
                <a:solidFill>
                  <a:schemeClr val="bg1"/>
                </a:solidFill>
                <a:latin typeface="Bahnschrift Condensed" panose="020B0502040204020203" pitchFamily="34" charset="0"/>
              </a:rPr>
              <a:t>Convenio sobre la protección a la maternidad.</a:t>
            </a:r>
          </a:p>
          <a:p>
            <a:r>
              <a:rPr lang="es-ES" dirty="0">
                <a:solidFill>
                  <a:schemeClr val="bg1"/>
                </a:solidFill>
                <a:latin typeface="Bahnschrift Condensed" panose="020B0502040204020203" pitchFamily="34" charset="0"/>
              </a:rPr>
              <a:t>Convenio sobre la discriminación en el empleo y ocupación.</a:t>
            </a:r>
          </a:p>
        </p:txBody>
      </p:sp>
    </p:spTree>
    <p:extLst>
      <p:ext uri="{BB962C8B-B14F-4D97-AF65-F5344CB8AC3E}">
        <p14:creationId xmlns:p14="http://schemas.microsoft.com/office/powerpoint/2010/main" val="221136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DA6D2-BC8D-49D6-B5E7-AB9FF3F0EBB2}"/>
              </a:ext>
            </a:extLst>
          </p:cNvPr>
          <p:cNvSpPr>
            <a:spLocks noGrp="1"/>
          </p:cNvSpPr>
          <p:nvPr>
            <p:ph type="title"/>
          </p:nvPr>
        </p:nvSpPr>
        <p:spPr>
          <a:xfrm>
            <a:off x="628650" y="365299"/>
            <a:ext cx="7886700" cy="975639"/>
          </a:xfrm>
        </p:spPr>
        <p:txBody>
          <a:bodyPr>
            <a:normAutofit/>
          </a:bodyPr>
          <a:lstStyle/>
          <a:p>
            <a:r>
              <a:rPr lang="es-ES" sz="3000" u="sng" dirty="0">
                <a:solidFill>
                  <a:schemeClr val="bg1"/>
                </a:solidFill>
                <a:latin typeface="Bahnschrift Condensed" panose="020B0502040204020203" pitchFamily="34" charset="0"/>
              </a:rPr>
              <a:t>Ley de contrato de </a:t>
            </a:r>
            <a:r>
              <a:rPr lang="es-ES" sz="3000" u="sng" dirty="0" smtClean="0">
                <a:solidFill>
                  <a:schemeClr val="bg1"/>
                </a:solidFill>
                <a:latin typeface="Bahnschrift Condensed" panose="020B0502040204020203" pitchFamily="34" charset="0"/>
              </a:rPr>
              <a:t>trabajo -1974</a:t>
            </a:r>
            <a:endParaRPr lang="es-ES" sz="3000" u="sng" dirty="0">
              <a:solidFill>
                <a:schemeClr val="bg1"/>
              </a:solidFill>
              <a:latin typeface="Bahnschrift Condensed" panose="020B0502040204020203" pitchFamily="34" charset="0"/>
            </a:endParaRPr>
          </a:p>
        </p:txBody>
      </p:sp>
      <p:sp>
        <p:nvSpPr>
          <p:cNvPr id="3" name="Marcador de contenido 2">
            <a:extLst>
              <a:ext uri="{FF2B5EF4-FFF2-40B4-BE49-F238E27FC236}">
                <a16:creationId xmlns:a16="http://schemas.microsoft.com/office/drawing/2014/main" xmlns="" id="{69876C28-7C71-49FF-9173-DDFB53ED77A1}"/>
              </a:ext>
            </a:extLst>
          </p:cNvPr>
          <p:cNvSpPr>
            <a:spLocks noGrp="1"/>
          </p:cNvSpPr>
          <p:nvPr>
            <p:ph idx="1"/>
          </p:nvPr>
        </p:nvSpPr>
        <p:spPr>
          <a:xfrm>
            <a:off x="628650" y="1340768"/>
            <a:ext cx="7886700" cy="4979070"/>
          </a:xfrm>
          <a:solidFill>
            <a:srgbClr val="920000"/>
          </a:solidFill>
        </p:spPr>
        <p:txBody>
          <a:bodyPr>
            <a:normAutofit/>
          </a:bodyPr>
          <a:lstStyle/>
          <a:p>
            <a:r>
              <a:rPr lang="es-ES" sz="2000" dirty="0" smtClean="0">
                <a:solidFill>
                  <a:schemeClr val="bg1"/>
                </a:solidFill>
                <a:latin typeface="Bahnschrift Condensed" panose="020B0502040204020203" pitchFamily="34" charset="0"/>
              </a:rPr>
              <a:t>Regula </a:t>
            </a:r>
            <a:r>
              <a:rPr lang="es-ES" sz="2000" dirty="0">
                <a:solidFill>
                  <a:schemeClr val="bg1"/>
                </a:solidFill>
                <a:latin typeface="Bahnschrift Condensed" panose="020B0502040204020203" pitchFamily="34" charset="0"/>
              </a:rPr>
              <a:t>las relaciones individuales del trabajo en el sector privado, estableciendo un principio básico de derechos</a:t>
            </a:r>
            <a:r>
              <a:rPr lang="es-ES" dirty="0">
                <a:solidFill>
                  <a:schemeClr val="bg1"/>
                </a:solidFill>
                <a:latin typeface="Bahnschrift Condensed" panose="020B0502040204020203" pitchFamily="34" charset="0"/>
              </a:rPr>
              <a:t>.</a:t>
            </a:r>
          </a:p>
          <a:p>
            <a:r>
              <a:rPr lang="es-ES" sz="2000" dirty="0">
                <a:solidFill>
                  <a:schemeClr val="bg1"/>
                </a:solidFill>
                <a:latin typeface="Bahnschrift Condensed" panose="020B0502040204020203" pitchFamily="34" charset="0"/>
              </a:rPr>
              <a:t>Protección de la maternidad.</a:t>
            </a:r>
          </a:p>
          <a:p>
            <a:r>
              <a:rPr lang="es-ES" sz="2000" dirty="0">
                <a:solidFill>
                  <a:schemeClr val="bg1"/>
                </a:solidFill>
                <a:latin typeface="Bahnschrift Condensed" panose="020B0502040204020203" pitchFamily="34" charset="0"/>
              </a:rPr>
              <a:t>Presunción de despido por causa de embarazo.</a:t>
            </a:r>
          </a:p>
          <a:p>
            <a:r>
              <a:rPr lang="es-ES" sz="2000" dirty="0">
                <a:solidFill>
                  <a:schemeClr val="bg1"/>
                </a:solidFill>
                <a:latin typeface="Bahnschrift Condensed" panose="020B0502040204020203" pitchFamily="34" charset="0"/>
              </a:rPr>
              <a:t>Descansos diarios por lactancia.</a:t>
            </a:r>
          </a:p>
          <a:p>
            <a:r>
              <a:rPr lang="es-ES" sz="2000" dirty="0">
                <a:solidFill>
                  <a:schemeClr val="bg1"/>
                </a:solidFill>
                <a:latin typeface="Bahnschrift Condensed" panose="020B0502040204020203" pitchFamily="34" charset="0"/>
              </a:rPr>
              <a:t>Prolongar la licencia por maternidad</a:t>
            </a:r>
          </a:p>
          <a:p>
            <a:r>
              <a:rPr lang="es-ES" sz="2000" u="sng" dirty="0">
                <a:solidFill>
                  <a:schemeClr val="bg1"/>
                </a:solidFill>
                <a:latin typeface="Bahnschrift Condensed" panose="020B0502040204020203" pitchFamily="34" charset="0"/>
              </a:rPr>
              <a:t>No se aplica a las trabajadoras y trabajadores dependientes de la administración pública nacional, provincial o </a:t>
            </a:r>
            <a:r>
              <a:rPr lang="es-ES" sz="2000" u="sng" dirty="0" smtClean="0">
                <a:solidFill>
                  <a:schemeClr val="bg1"/>
                </a:solidFill>
                <a:latin typeface="Bahnschrift Condensed" panose="020B0502040204020203" pitchFamily="34" charset="0"/>
              </a:rPr>
              <a:t>municipal </a:t>
            </a:r>
            <a:r>
              <a:rPr lang="es-ES" sz="2000" dirty="0" smtClean="0">
                <a:solidFill>
                  <a:srgbClr val="FFC000"/>
                </a:solidFill>
                <a:latin typeface="Bahnschrift Condensed" panose="020B0502040204020203" pitchFamily="34" charset="0"/>
              </a:rPr>
              <a:t>(creo que no hay que ponerla. A lo sumo mencionarla en la legislación nacional)</a:t>
            </a:r>
            <a:endParaRPr lang="es-ES" sz="2000" u="sng"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150114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02B84C-EE39-49F8-8FA7-C2C653AECDFE}"/>
              </a:ext>
            </a:extLst>
          </p:cNvPr>
          <p:cNvSpPr>
            <a:spLocks noGrp="1"/>
          </p:cNvSpPr>
          <p:nvPr>
            <p:ph type="title"/>
          </p:nvPr>
        </p:nvSpPr>
        <p:spPr>
          <a:xfrm>
            <a:off x="628650" y="143045"/>
            <a:ext cx="7886700" cy="1125885"/>
          </a:xfrm>
        </p:spPr>
        <p:txBody>
          <a:bodyPr>
            <a:noAutofit/>
          </a:bodyPr>
          <a:lstStyle/>
          <a:p>
            <a:r>
              <a:rPr lang="es-ES" sz="3000" dirty="0">
                <a:solidFill>
                  <a:schemeClr val="bg1"/>
                </a:solidFill>
                <a:latin typeface="Bahnschrift Condensed" panose="020B0502040204020203" pitchFamily="34" charset="0"/>
              </a:rPr>
              <a:t>Ley </a:t>
            </a:r>
            <a:r>
              <a:rPr lang="es-ES" sz="3000" dirty="0" smtClean="0">
                <a:solidFill>
                  <a:schemeClr val="bg1"/>
                </a:solidFill>
                <a:latin typeface="Bahnschrift Condensed" panose="020B0502040204020203" pitchFamily="34" charset="0"/>
              </a:rPr>
              <a:t>10.471: </a:t>
            </a:r>
            <a:r>
              <a:rPr lang="es-ES" sz="3000" dirty="0">
                <a:solidFill>
                  <a:schemeClr val="bg1"/>
                </a:solidFill>
                <a:latin typeface="Bahnschrift Condensed" panose="020B0502040204020203" pitchFamily="34" charset="0"/>
              </a:rPr>
              <a:t>C</a:t>
            </a:r>
            <a:r>
              <a:rPr lang="es-ES" sz="3000" dirty="0" smtClean="0">
                <a:solidFill>
                  <a:schemeClr val="bg1"/>
                </a:solidFill>
                <a:latin typeface="Bahnschrift Condensed" panose="020B0502040204020203" pitchFamily="34" charset="0"/>
              </a:rPr>
              <a:t>arrera Profesional Hospitalaria </a:t>
            </a:r>
            <a:endParaRPr lang="es-ES" sz="3000" dirty="0">
              <a:solidFill>
                <a:schemeClr val="bg1"/>
              </a:solidFill>
              <a:latin typeface="Bahnschrift Condensed" panose="020B0502040204020203" pitchFamily="34" charset="0"/>
            </a:endParaRPr>
          </a:p>
        </p:txBody>
      </p:sp>
      <p:sp>
        <p:nvSpPr>
          <p:cNvPr id="3" name="Marcador de contenido 2">
            <a:extLst>
              <a:ext uri="{FF2B5EF4-FFF2-40B4-BE49-F238E27FC236}">
                <a16:creationId xmlns:a16="http://schemas.microsoft.com/office/drawing/2014/main" xmlns="" id="{A8A58FF8-EFCC-4718-9658-51949F6996B8}"/>
              </a:ext>
            </a:extLst>
          </p:cNvPr>
          <p:cNvSpPr>
            <a:spLocks noGrp="1"/>
          </p:cNvSpPr>
          <p:nvPr>
            <p:ph idx="1"/>
          </p:nvPr>
        </p:nvSpPr>
        <p:spPr>
          <a:xfrm>
            <a:off x="628650" y="1196756"/>
            <a:ext cx="7886700" cy="4980217"/>
          </a:xfrm>
        </p:spPr>
        <p:txBody>
          <a:bodyPr>
            <a:normAutofit/>
          </a:bodyPr>
          <a:lstStyle/>
          <a:p>
            <a:pPr marL="0" indent="0">
              <a:buNone/>
            </a:pPr>
            <a:r>
              <a:rPr lang="es-ES" sz="2000" dirty="0">
                <a:solidFill>
                  <a:schemeClr val="bg1"/>
                </a:solidFill>
                <a:latin typeface="Bahnschrift Condensed" panose="020B0502040204020203" pitchFamily="34" charset="0"/>
              </a:rPr>
              <a:t>1-Planta permanente: </a:t>
            </a:r>
          </a:p>
          <a:p>
            <a:pPr marL="0" indent="0">
              <a:buNone/>
            </a:pPr>
            <a:r>
              <a:rPr lang="es-ES" sz="2000" dirty="0">
                <a:solidFill>
                  <a:schemeClr val="bg1"/>
                </a:solidFill>
                <a:latin typeface="Bahnschrift Condensed" panose="020B0502040204020203" pitchFamily="34" charset="0"/>
              </a:rPr>
              <a:t>Personal escalafonado, en cargos y </a:t>
            </a:r>
            <a:r>
              <a:rPr lang="es-ES" sz="2000" dirty="0" smtClean="0">
                <a:solidFill>
                  <a:schemeClr val="bg1"/>
                </a:solidFill>
                <a:latin typeface="Bahnschrift Condensed" panose="020B0502040204020203" pitchFamily="34" charset="0"/>
              </a:rPr>
              <a:t>funciones</a:t>
            </a:r>
          </a:p>
          <a:p>
            <a:pPr marL="0" indent="0">
              <a:buNone/>
            </a:pPr>
            <a:endParaRPr lang="es-ES" sz="2000" dirty="0">
              <a:solidFill>
                <a:schemeClr val="bg1"/>
              </a:solidFill>
              <a:latin typeface="Bahnschrift Condensed" panose="020B0502040204020203" pitchFamily="34" charset="0"/>
            </a:endParaRPr>
          </a:p>
          <a:p>
            <a:pPr marL="0" indent="0">
              <a:buNone/>
            </a:pPr>
            <a:r>
              <a:rPr lang="es-ES" sz="2000" dirty="0" smtClean="0">
                <a:solidFill>
                  <a:schemeClr val="bg1"/>
                </a:solidFill>
                <a:latin typeface="Bahnschrift Condensed" panose="020B0502040204020203" pitchFamily="34" charset="0"/>
              </a:rPr>
              <a:t>2-Planta </a:t>
            </a:r>
            <a:r>
              <a:rPr lang="es-ES" sz="2000" dirty="0">
                <a:solidFill>
                  <a:schemeClr val="bg1"/>
                </a:solidFill>
                <a:latin typeface="Bahnschrift Condensed" panose="020B0502040204020203" pitchFamily="34" charset="0"/>
              </a:rPr>
              <a:t>temporaria:</a:t>
            </a:r>
          </a:p>
          <a:p>
            <a:pPr>
              <a:buFont typeface="Wingdings" panose="05000000000000000000" pitchFamily="2" charset="2"/>
              <a:buChar char="Ø"/>
            </a:pPr>
            <a:r>
              <a:rPr lang="es-ES" sz="2000" dirty="0">
                <a:solidFill>
                  <a:schemeClr val="bg1"/>
                </a:solidFill>
                <a:latin typeface="Bahnschrift Condensed" panose="020B0502040204020203" pitchFamily="34" charset="0"/>
              </a:rPr>
              <a:t>Personal interino</a:t>
            </a:r>
          </a:p>
          <a:p>
            <a:pPr>
              <a:buFont typeface="Wingdings" panose="05000000000000000000" pitchFamily="2" charset="2"/>
              <a:buChar char="Ø"/>
            </a:pPr>
            <a:r>
              <a:rPr lang="es-ES" sz="2000" dirty="0">
                <a:solidFill>
                  <a:schemeClr val="bg1"/>
                </a:solidFill>
                <a:latin typeface="Bahnschrift Condensed" panose="020B0502040204020203" pitchFamily="34" charset="0"/>
              </a:rPr>
              <a:t>Personal </a:t>
            </a:r>
            <a:r>
              <a:rPr lang="es-ES" sz="2000" dirty="0" smtClean="0">
                <a:solidFill>
                  <a:schemeClr val="bg1"/>
                </a:solidFill>
                <a:latin typeface="Bahnschrift Condensed" panose="020B0502040204020203" pitchFamily="34" charset="0"/>
              </a:rPr>
              <a:t>reemplazante</a:t>
            </a:r>
          </a:p>
          <a:p>
            <a:pPr marL="0" indent="0">
              <a:buNone/>
            </a:pPr>
            <a:endParaRPr lang="es-ES" sz="2000" dirty="0">
              <a:solidFill>
                <a:schemeClr val="bg1"/>
              </a:solidFill>
              <a:latin typeface="Bahnschrift Condensed" panose="020B0502040204020203" pitchFamily="34" charset="0"/>
            </a:endParaRPr>
          </a:p>
          <a:p>
            <a:pPr marL="0" indent="0">
              <a:buNone/>
            </a:pPr>
            <a:r>
              <a:rPr lang="es-ES" sz="2000" dirty="0" smtClean="0">
                <a:solidFill>
                  <a:schemeClr val="bg1"/>
                </a:solidFill>
                <a:latin typeface="Bahnschrift Condensed" panose="020B0502040204020203" pitchFamily="34" charset="0"/>
              </a:rPr>
              <a:t>3-Régimen </a:t>
            </a:r>
            <a:r>
              <a:rPr lang="es-ES" sz="2000" dirty="0">
                <a:solidFill>
                  <a:schemeClr val="bg1"/>
                </a:solidFill>
                <a:latin typeface="Bahnschrift Condensed" panose="020B0502040204020203" pitchFamily="34" charset="0"/>
              </a:rPr>
              <a:t>P</a:t>
            </a:r>
            <a:r>
              <a:rPr lang="es-ES" sz="2000" dirty="0" smtClean="0">
                <a:solidFill>
                  <a:schemeClr val="bg1"/>
                </a:solidFill>
                <a:latin typeface="Bahnschrift Condensed" panose="020B0502040204020203" pitchFamily="34" charset="0"/>
              </a:rPr>
              <a:t>re-</a:t>
            </a:r>
            <a:r>
              <a:rPr lang="es-ES" sz="2000" dirty="0" err="1" smtClean="0">
                <a:solidFill>
                  <a:schemeClr val="bg1"/>
                </a:solidFill>
                <a:latin typeface="Bahnschrift Condensed" panose="020B0502040204020203" pitchFamily="34" charset="0"/>
              </a:rPr>
              <a:t>escalafonario</a:t>
            </a:r>
            <a:r>
              <a:rPr lang="es-ES" sz="2000" dirty="0">
                <a:solidFill>
                  <a:schemeClr val="bg1"/>
                </a:solidFill>
                <a:latin typeface="Bahnschrift Condensed" panose="020B0502040204020203" pitchFamily="34" charset="0"/>
              </a:rPr>
              <a:t>:</a:t>
            </a:r>
          </a:p>
          <a:p>
            <a:pPr marL="0" indent="0">
              <a:buNone/>
            </a:pPr>
            <a:r>
              <a:rPr lang="es-ES" sz="2000" dirty="0">
                <a:solidFill>
                  <a:schemeClr val="bg1"/>
                </a:solidFill>
                <a:latin typeface="Bahnschrift Condensed" panose="020B0502040204020203" pitchFamily="34" charset="0"/>
              </a:rPr>
              <a:t>Concurrentes y residentes</a:t>
            </a:r>
          </a:p>
          <a:p>
            <a:pPr marL="0" indent="0">
              <a:buNone/>
            </a:pPr>
            <a:endParaRPr lang="es-ES" dirty="0"/>
          </a:p>
          <a:p>
            <a:endParaRPr lang="es-ES" dirty="0"/>
          </a:p>
        </p:txBody>
      </p:sp>
    </p:spTree>
    <p:extLst>
      <p:ext uri="{BB962C8B-B14F-4D97-AF65-F5344CB8AC3E}">
        <p14:creationId xmlns:p14="http://schemas.microsoft.com/office/powerpoint/2010/main" val="386931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AD7D51-0CBA-46C5-9BE8-21EA92D4ECBC}"/>
              </a:ext>
            </a:extLst>
          </p:cNvPr>
          <p:cNvSpPr>
            <a:spLocks noGrp="1"/>
          </p:cNvSpPr>
          <p:nvPr>
            <p:ph type="title"/>
          </p:nvPr>
        </p:nvSpPr>
        <p:spPr>
          <a:xfrm>
            <a:off x="310829" y="228801"/>
            <a:ext cx="8540353" cy="1143001"/>
          </a:xfrm>
        </p:spPr>
        <p:txBody>
          <a:bodyPr>
            <a:normAutofit/>
          </a:bodyPr>
          <a:lstStyle/>
          <a:p>
            <a:pPr lvl="0">
              <a:spcBef>
                <a:spcPts val="1000"/>
              </a:spcBef>
            </a:pPr>
            <a:r>
              <a:rPr lang="es-ES" sz="3000" dirty="0" smtClean="0">
                <a:solidFill>
                  <a:prstClr val="white"/>
                </a:solidFill>
                <a:latin typeface="Bahnschrift Condensed" panose="020B0502040204020203" pitchFamily="34" charset="0"/>
                <a:ea typeface="+mn-ea"/>
                <a:cs typeface="+mn-cs"/>
              </a:rPr>
              <a:t>Puntos </a:t>
            </a:r>
            <a:r>
              <a:rPr lang="es-ES" sz="3000" dirty="0">
                <a:solidFill>
                  <a:prstClr val="white"/>
                </a:solidFill>
                <a:latin typeface="Bahnschrift Condensed" panose="020B0502040204020203" pitchFamily="34" charset="0"/>
                <a:ea typeface="+mn-ea"/>
                <a:cs typeface="+mn-cs"/>
              </a:rPr>
              <a:t>exclusivos para </a:t>
            </a:r>
            <a:r>
              <a:rPr lang="es-ES" sz="3000" dirty="0" smtClean="0">
                <a:solidFill>
                  <a:prstClr val="white"/>
                </a:solidFill>
                <a:latin typeface="Bahnschrift Condensed" panose="020B0502040204020203" pitchFamily="34" charset="0"/>
                <a:ea typeface="+mn-ea"/>
                <a:cs typeface="+mn-cs"/>
              </a:rPr>
              <a:t>Ley </a:t>
            </a:r>
            <a:r>
              <a:rPr lang="es-ES" sz="3000" dirty="0">
                <a:solidFill>
                  <a:prstClr val="white"/>
                </a:solidFill>
                <a:latin typeface="Bahnschrift Condensed" panose="020B0502040204020203" pitchFamily="34" charset="0"/>
                <a:ea typeface="+mn-ea"/>
                <a:cs typeface="+mn-cs"/>
              </a:rPr>
              <a:t>10471</a:t>
            </a:r>
            <a:r>
              <a:rPr lang="es-ES" sz="2800" dirty="0" smtClean="0">
                <a:solidFill>
                  <a:prstClr val="white"/>
                </a:solidFill>
                <a:latin typeface="Bahnschrift Condensed" panose="020B0502040204020203" pitchFamily="34" charset="0"/>
                <a:ea typeface="+mn-ea"/>
                <a:cs typeface="+mn-cs"/>
              </a:rPr>
              <a:t>:</a:t>
            </a:r>
            <a:br>
              <a:rPr lang="es-ES" sz="2800" dirty="0" smtClean="0">
                <a:solidFill>
                  <a:prstClr val="white"/>
                </a:solidFill>
                <a:latin typeface="Bahnschrift Condensed" panose="020B0502040204020203" pitchFamily="34" charset="0"/>
                <a:ea typeface="+mn-ea"/>
                <a:cs typeface="+mn-cs"/>
              </a:rPr>
            </a:br>
            <a:endParaRPr lang="es-ES" sz="2800" u="sng" dirty="0">
              <a:solidFill>
                <a:schemeClr val="bg1"/>
              </a:solidFill>
              <a:latin typeface="Bahnschrift Condensed" panose="020B0502040204020203" pitchFamily="34" charset="0"/>
            </a:endParaRPr>
          </a:p>
        </p:txBody>
      </p:sp>
      <p:sp>
        <p:nvSpPr>
          <p:cNvPr id="3" name="Marcador de contenido 2">
            <a:extLst>
              <a:ext uri="{FF2B5EF4-FFF2-40B4-BE49-F238E27FC236}">
                <a16:creationId xmlns:a16="http://schemas.microsoft.com/office/drawing/2014/main" xmlns="" id="{100344AE-69BA-4856-841E-8F7A48079BFF}"/>
              </a:ext>
            </a:extLst>
          </p:cNvPr>
          <p:cNvSpPr>
            <a:spLocks noGrp="1"/>
          </p:cNvSpPr>
          <p:nvPr>
            <p:ph idx="1"/>
          </p:nvPr>
        </p:nvSpPr>
        <p:spPr>
          <a:xfrm>
            <a:off x="310753" y="980728"/>
            <a:ext cx="8422482" cy="5877272"/>
          </a:xfrm>
        </p:spPr>
        <p:txBody>
          <a:bodyPr>
            <a:noAutofit/>
          </a:bodyPr>
          <a:lstStyle/>
          <a:p>
            <a:pPr>
              <a:buFont typeface="Wingdings" panose="05000000000000000000" pitchFamily="2" charset="2"/>
              <a:buChar char="§"/>
            </a:pPr>
            <a:r>
              <a:rPr lang="es-ES" sz="2000" dirty="0" smtClean="0">
                <a:solidFill>
                  <a:schemeClr val="bg1"/>
                </a:solidFill>
                <a:latin typeface="Bahnschrift Condensed" panose="020B0502040204020203" pitchFamily="34" charset="0"/>
              </a:rPr>
              <a:t>Art.35</a:t>
            </a:r>
            <a:r>
              <a:rPr lang="es-ES" sz="2000" dirty="0">
                <a:solidFill>
                  <a:schemeClr val="bg1"/>
                </a:solidFill>
                <a:latin typeface="Bahnschrift Condensed" panose="020B0502040204020203" pitchFamily="34" charset="0"/>
              </a:rPr>
              <a:t>: </a:t>
            </a:r>
            <a:r>
              <a:rPr lang="es-ES" sz="2000" dirty="0" smtClean="0">
                <a:solidFill>
                  <a:schemeClr val="bg1"/>
                </a:solidFill>
                <a:latin typeface="Bahnschrift Condensed" panose="020B0502040204020203" pitchFamily="34" charset="0"/>
              </a:rPr>
              <a:t>*Licencia </a:t>
            </a:r>
            <a:r>
              <a:rPr lang="es-ES" sz="2000" dirty="0">
                <a:solidFill>
                  <a:schemeClr val="bg1"/>
                </a:solidFill>
                <a:latin typeface="Bahnschrift Condensed" panose="020B0502040204020203" pitchFamily="34" charset="0"/>
              </a:rPr>
              <a:t>anual </a:t>
            </a:r>
            <a:r>
              <a:rPr lang="es-ES" sz="2000" dirty="0" smtClean="0">
                <a:solidFill>
                  <a:schemeClr val="bg1"/>
                </a:solidFill>
                <a:latin typeface="Bahnschrift Condensed" panose="020B0502040204020203" pitchFamily="34" charset="0"/>
              </a:rPr>
              <a:t>ordinaria, 30 </a:t>
            </a:r>
            <a:r>
              <a:rPr lang="es-ES" sz="2000" dirty="0">
                <a:solidFill>
                  <a:schemeClr val="bg1"/>
                </a:solidFill>
                <a:latin typeface="Bahnschrift Condensed" panose="020B0502040204020203" pitchFamily="34" charset="0"/>
              </a:rPr>
              <a:t>días corridos, puede fraccionarse en 2 </a:t>
            </a:r>
            <a:r>
              <a:rPr lang="es-ES" sz="2000" dirty="0" smtClean="0">
                <a:solidFill>
                  <a:schemeClr val="bg1"/>
                </a:solidFill>
                <a:latin typeface="Bahnschrift Condensed" panose="020B0502040204020203" pitchFamily="34" charset="0"/>
              </a:rPr>
              <a:t>períodos.                                                                               *Licencia </a:t>
            </a:r>
            <a:r>
              <a:rPr lang="es-ES" sz="2000" dirty="0">
                <a:solidFill>
                  <a:schemeClr val="bg1"/>
                </a:solidFill>
                <a:latin typeface="Bahnschrift Condensed" panose="020B0502040204020203" pitchFamily="34" charset="0"/>
              </a:rPr>
              <a:t>anual </a:t>
            </a:r>
            <a:r>
              <a:rPr lang="es-ES" sz="2000" dirty="0" smtClean="0">
                <a:solidFill>
                  <a:schemeClr val="bg1"/>
                </a:solidFill>
                <a:latin typeface="Bahnschrift Condensed" panose="020B0502040204020203" pitchFamily="34" charset="0"/>
              </a:rPr>
              <a:t>complementaria,10 días (40</a:t>
            </a:r>
            <a:r>
              <a:rPr lang="es-ES" sz="2000" dirty="0">
                <a:solidFill>
                  <a:schemeClr val="bg1"/>
                </a:solidFill>
                <a:latin typeface="Bahnschrift Condensed" panose="020B0502040204020203" pitchFamily="34" charset="0"/>
              </a:rPr>
              <a:t>% de la licencia ordinaria). Debe existir un lapso entre una  y otra no inferior a 3 meses.</a:t>
            </a:r>
          </a:p>
          <a:p>
            <a:pPr>
              <a:buFont typeface="Wingdings" panose="05000000000000000000" pitchFamily="2" charset="2"/>
              <a:buChar char="§"/>
            </a:pPr>
            <a:r>
              <a:rPr lang="es-ES" sz="2000" dirty="0">
                <a:solidFill>
                  <a:schemeClr val="bg1"/>
                </a:solidFill>
                <a:latin typeface="Bahnschrift Condensed" panose="020B0502040204020203" pitchFamily="34" charset="0"/>
              </a:rPr>
              <a:t>Art.36: </a:t>
            </a:r>
            <a:r>
              <a:rPr lang="es-ES" sz="2000" dirty="0" smtClean="0">
                <a:solidFill>
                  <a:schemeClr val="bg1"/>
                </a:solidFill>
                <a:latin typeface="Bahnschrift Condensed" panose="020B0502040204020203" pitchFamily="34" charset="0"/>
              </a:rPr>
              <a:t>*Licencia </a:t>
            </a:r>
            <a:r>
              <a:rPr lang="es-ES" sz="2000" dirty="0">
                <a:solidFill>
                  <a:schemeClr val="bg1"/>
                </a:solidFill>
                <a:latin typeface="Bahnschrift Condensed" panose="020B0502040204020203" pitchFamily="34" charset="0"/>
              </a:rPr>
              <a:t>de hasta 1 año por motivos particulares, sin goce de sueldo, </a:t>
            </a:r>
            <a:r>
              <a:rPr lang="es-ES" sz="2000" dirty="0" smtClean="0">
                <a:solidFill>
                  <a:schemeClr val="bg1"/>
                </a:solidFill>
                <a:latin typeface="Bahnschrift Condensed" panose="020B0502040204020203" pitchFamily="34" charset="0"/>
              </a:rPr>
              <a:t>no computándose antigüedad en el escalafón.                     *Para mejorar </a:t>
            </a:r>
            <a:r>
              <a:rPr lang="es-ES" sz="2000" dirty="0">
                <a:solidFill>
                  <a:schemeClr val="bg1"/>
                </a:solidFill>
                <a:latin typeface="Bahnschrift Condensed" panose="020B0502040204020203" pitchFamily="34" charset="0"/>
              </a:rPr>
              <a:t>su preparación científica, profesional o técnica en </a:t>
            </a:r>
            <a:r>
              <a:rPr lang="es-ES" sz="2000" dirty="0" smtClean="0">
                <a:solidFill>
                  <a:schemeClr val="bg1"/>
                </a:solidFill>
                <a:latin typeface="Bahnschrift Condensed" panose="020B0502040204020203" pitchFamily="34" charset="0"/>
              </a:rPr>
              <a:t>  actividades </a:t>
            </a:r>
            <a:r>
              <a:rPr lang="es-ES" sz="2000" dirty="0">
                <a:solidFill>
                  <a:schemeClr val="bg1"/>
                </a:solidFill>
                <a:latin typeface="Bahnschrift Condensed" panose="020B0502040204020203" pitchFamily="34" charset="0"/>
              </a:rPr>
              <a:t>relacionadas con la especialidad </a:t>
            </a:r>
            <a:r>
              <a:rPr lang="es-ES" sz="2000" dirty="0" smtClean="0">
                <a:solidFill>
                  <a:schemeClr val="bg1"/>
                </a:solidFill>
                <a:latin typeface="Bahnschrift Condensed" panose="020B0502040204020203" pitchFamily="34" charset="0"/>
              </a:rPr>
              <a:t>hasta </a:t>
            </a:r>
            <a:r>
              <a:rPr lang="es-ES" sz="2000" dirty="0">
                <a:solidFill>
                  <a:schemeClr val="bg1"/>
                </a:solidFill>
                <a:latin typeface="Bahnschrift Condensed" panose="020B0502040204020203" pitchFamily="34" charset="0"/>
              </a:rPr>
              <a:t>1 año con goce de haberes. Debe tener una antigüedad mayor de 3 años en la </a:t>
            </a:r>
            <a:r>
              <a:rPr lang="es-ES" sz="2000" dirty="0" smtClean="0">
                <a:solidFill>
                  <a:schemeClr val="bg1"/>
                </a:solidFill>
                <a:latin typeface="Bahnschrift Condensed" panose="020B0502040204020203" pitchFamily="34" charset="0"/>
              </a:rPr>
              <a:t>Carrera.</a:t>
            </a:r>
          </a:p>
          <a:p>
            <a:pPr>
              <a:buFont typeface="Wingdings" panose="05000000000000000000" pitchFamily="2" charset="2"/>
              <a:buChar char="§"/>
            </a:pPr>
            <a:r>
              <a:rPr lang="es-ES" sz="2000" dirty="0" smtClean="0">
                <a:solidFill>
                  <a:schemeClr val="bg1"/>
                </a:solidFill>
                <a:latin typeface="Bahnschrift Condensed" panose="020B0502040204020203" pitchFamily="34" charset="0"/>
              </a:rPr>
              <a:t>Art </a:t>
            </a:r>
            <a:r>
              <a:rPr lang="es-ES" sz="2000" dirty="0">
                <a:solidFill>
                  <a:schemeClr val="bg1"/>
                </a:solidFill>
                <a:latin typeface="Bahnschrift Condensed" panose="020B0502040204020203" pitchFamily="34" charset="0"/>
              </a:rPr>
              <a:t>37:Por actividades colegiadas o gremiales, </a:t>
            </a:r>
            <a:r>
              <a:rPr lang="es-ES" sz="2000" dirty="0" smtClean="0">
                <a:solidFill>
                  <a:schemeClr val="bg1"/>
                </a:solidFill>
                <a:latin typeface="Bahnschrift Condensed" panose="020B0502040204020203" pitchFamily="34" charset="0"/>
              </a:rPr>
              <a:t>derecho </a:t>
            </a:r>
            <a:r>
              <a:rPr lang="es-ES" sz="2000" dirty="0">
                <a:solidFill>
                  <a:schemeClr val="bg1"/>
                </a:solidFill>
                <a:latin typeface="Bahnschrift Condensed" panose="020B0502040204020203" pitchFamily="34" charset="0"/>
              </a:rPr>
              <a:t>a  permisos especiales con goce de sueldo, máximo 20 días por año y 180 días por año sin goce de sueldo, computándose para la antigüedad en el escalafón.</a:t>
            </a:r>
          </a:p>
        </p:txBody>
      </p:sp>
    </p:spTree>
    <p:extLst>
      <p:ext uri="{BB962C8B-B14F-4D97-AF65-F5344CB8AC3E}">
        <p14:creationId xmlns:p14="http://schemas.microsoft.com/office/powerpoint/2010/main" val="307643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8C6404-890B-43C2-86E9-81D0C4C566CE}"/>
              </a:ext>
            </a:extLst>
          </p:cNvPr>
          <p:cNvSpPr>
            <a:spLocks noGrp="1"/>
          </p:cNvSpPr>
          <p:nvPr>
            <p:ph type="title"/>
          </p:nvPr>
        </p:nvSpPr>
        <p:spPr>
          <a:xfrm>
            <a:off x="628650" y="200026"/>
            <a:ext cx="7886700" cy="648114"/>
          </a:xfrm>
        </p:spPr>
        <p:txBody>
          <a:bodyPr>
            <a:normAutofit/>
          </a:bodyPr>
          <a:lstStyle/>
          <a:p>
            <a:r>
              <a:rPr lang="es-ES" sz="3000" u="sng" dirty="0" smtClean="0">
                <a:solidFill>
                  <a:schemeClr val="bg1"/>
                </a:solidFill>
                <a:latin typeface="Bahnschrift Condensed" panose="020B0502040204020203" pitchFamily="34" charset="0"/>
              </a:rPr>
              <a:t>Licencias y permisos 10.430- 10.471</a:t>
            </a:r>
            <a:endParaRPr lang="es-ES" sz="3000" u="sng" dirty="0">
              <a:solidFill>
                <a:schemeClr val="bg1"/>
              </a:solidFill>
              <a:latin typeface="Bahnschrift Condensed" panose="020B0502040204020203" pitchFamily="34" charset="0"/>
            </a:endParaRPr>
          </a:p>
        </p:txBody>
      </p:sp>
      <p:sp>
        <p:nvSpPr>
          <p:cNvPr id="3" name="Marcador de contenido 2">
            <a:extLst>
              <a:ext uri="{FF2B5EF4-FFF2-40B4-BE49-F238E27FC236}">
                <a16:creationId xmlns:a16="http://schemas.microsoft.com/office/drawing/2014/main" xmlns="" id="{C39F526C-268F-4647-9DFA-F7A41B7E0E7B}"/>
              </a:ext>
            </a:extLst>
          </p:cNvPr>
          <p:cNvSpPr>
            <a:spLocks noGrp="1"/>
          </p:cNvSpPr>
          <p:nvPr>
            <p:ph idx="1"/>
          </p:nvPr>
        </p:nvSpPr>
        <p:spPr>
          <a:xfrm>
            <a:off x="628650" y="848140"/>
            <a:ext cx="7886700" cy="5821220"/>
          </a:xfrm>
          <a:solidFill>
            <a:srgbClr val="920000"/>
          </a:solidFill>
        </p:spPr>
        <p:txBody>
          <a:bodyPr>
            <a:normAutofit fontScale="25000" lnSpcReduction="20000"/>
          </a:bodyPr>
          <a:lstStyle/>
          <a:p>
            <a:pPr>
              <a:buFont typeface="Wingdings" panose="05000000000000000000" pitchFamily="2" charset="2"/>
              <a:buChar char="q"/>
            </a:pPr>
            <a:endParaRPr lang="es-ES" dirty="0" smtClean="0">
              <a:solidFill>
                <a:schemeClr val="bg1"/>
              </a:solidFill>
              <a:latin typeface="Bahnschrift Condensed" panose="020B0502040204020203" pitchFamily="34" charset="0"/>
            </a:endParaRPr>
          </a:p>
          <a:p>
            <a:pPr>
              <a:buFont typeface="Wingdings" panose="05000000000000000000" pitchFamily="2" charset="2"/>
              <a:buChar char="q"/>
            </a:pPr>
            <a:r>
              <a:rPr lang="es-ES" sz="8000" dirty="0" smtClean="0">
                <a:solidFill>
                  <a:schemeClr val="bg1"/>
                </a:solidFill>
                <a:latin typeface="Bahnschrift Condensed" panose="020B0502040204020203" pitchFamily="34" charset="0"/>
              </a:rPr>
              <a:t>Art. 42- Por matrimonio: licencia de 12 días, con goce de haberes (antes o después a la fecha de su matrimonio)</a:t>
            </a:r>
          </a:p>
          <a:p>
            <a:pPr marL="0" indent="0">
              <a:buNone/>
            </a:pPr>
            <a:endParaRPr lang="es-ES" sz="8000" dirty="0" smtClean="0">
              <a:solidFill>
                <a:schemeClr val="bg1"/>
              </a:solidFill>
              <a:latin typeface="Bahnschrift Condensed" panose="020B0502040204020203" pitchFamily="34" charset="0"/>
            </a:endParaRPr>
          </a:p>
          <a:p>
            <a:pPr>
              <a:buFont typeface="Wingdings" panose="05000000000000000000" pitchFamily="2" charset="2"/>
              <a:buChar char="q"/>
            </a:pPr>
            <a:r>
              <a:rPr lang="es-ES" sz="8000" dirty="0" smtClean="0">
                <a:solidFill>
                  <a:schemeClr val="bg1"/>
                </a:solidFill>
                <a:latin typeface="Bahnschrift Condensed" panose="020B0502040204020203" pitchFamily="34" charset="0"/>
              </a:rPr>
              <a:t>Art.43-Por maternidad, paternidad</a:t>
            </a:r>
            <a:r>
              <a:rPr lang="es-ES" sz="8000" dirty="0" smtClean="0">
                <a:solidFill>
                  <a:srgbClr val="FFC000"/>
                </a:solidFill>
                <a:latin typeface="Bahnschrift Condensed" panose="020B0502040204020203" pitchFamily="34" charset="0"/>
              </a:rPr>
              <a:t>                                                                                 </a:t>
            </a:r>
            <a:r>
              <a:rPr lang="es-ES" sz="8000" dirty="0" smtClean="0">
                <a:solidFill>
                  <a:schemeClr val="bg1"/>
                </a:solidFill>
                <a:latin typeface="Bahnschrift Condensed" panose="020B0502040204020203" pitchFamily="34" charset="0"/>
              </a:rPr>
              <a:t>*Licencia por maternidad con goce íntegro de haberes, 90 días, puede comenzar 45 días antes de la fecha probable de parto, este plazo no podrá ser inferior  a 30  días.                             *Nacimiento </a:t>
            </a:r>
            <a:r>
              <a:rPr lang="es-ES" sz="8000" dirty="0" err="1" smtClean="0">
                <a:solidFill>
                  <a:schemeClr val="bg1"/>
                </a:solidFill>
                <a:latin typeface="Bahnschrift Condensed" panose="020B0502040204020203" pitchFamily="34" charset="0"/>
              </a:rPr>
              <a:t>prétermino</a:t>
            </a:r>
            <a:r>
              <a:rPr lang="es-ES" sz="8000" dirty="0" smtClean="0">
                <a:solidFill>
                  <a:schemeClr val="bg1"/>
                </a:solidFill>
                <a:latin typeface="Bahnschrift Condensed" panose="020B0502040204020203" pitchFamily="34" charset="0"/>
              </a:rPr>
              <a:t>, completará 90 días si no pudo gozar de esta licencia antes del parto.                                                      (</a:t>
            </a:r>
            <a:r>
              <a:rPr lang="es-ES" sz="8000" i="1" dirty="0" smtClean="0">
                <a:solidFill>
                  <a:srgbClr val="FFC000"/>
                </a:solidFill>
                <a:latin typeface="Bahnschrift Condensed" panose="020B0502040204020203" pitchFamily="34" charset="0"/>
              </a:rPr>
              <a:t>Falta modificación por Ley  para prematuros  bajo  peso . Se extiende a 5 y 6 meses)</a:t>
            </a:r>
          </a:p>
          <a:p>
            <a:pPr>
              <a:buFont typeface="Wingdings" panose="05000000000000000000" pitchFamily="2" charset="2"/>
              <a:buChar char="q"/>
            </a:pPr>
            <a:endParaRPr lang="es-ES" sz="8000" i="1" dirty="0" smtClean="0">
              <a:solidFill>
                <a:srgbClr val="FFC000"/>
              </a:solidFill>
              <a:latin typeface="Bahnschrift Condensed" panose="020B0502040204020203" pitchFamily="34" charset="0"/>
            </a:endParaRPr>
          </a:p>
          <a:p>
            <a:pPr>
              <a:buFont typeface="Wingdings" panose="05000000000000000000" pitchFamily="2" charset="2"/>
              <a:buChar char="q"/>
            </a:pPr>
            <a:r>
              <a:rPr lang="es-ES" sz="8000" dirty="0" smtClean="0">
                <a:solidFill>
                  <a:schemeClr val="bg1"/>
                </a:solidFill>
                <a:latin typeface="Bahnschrift Condensed" panose="020B0502040204020203" pitchFamily="34" charset="0"/>
              </a:rPr>
              <a:t> Art45- Licencia por alimentación, y cuidado del </a:t>
            </a:r>
            <a:r>
              <a:rPr lang="es-ES" sz="8000" dirty="0" err="1" smtClean="0">
                <a:solidFill>
                  <a:schemeClr val="bg1"/>
                </a:solidFill>
                <a:latin typeface="Bahnschrift Condensed" panose="020B0502040204020203" pitchFamily="34" charset="0"/>
              </a:rPr>
              <a:t>hijx</a:t>
            </a:r>
            <a:r>
              <a:rPr lang="es-ES" sz="8000" dirty="0" smtClean="0">
                <a:solidFill>
                  <a:schemeClr val="bg1"/>
                </a:solidFill>
                <a:latin typeface="Bahnschrift Condensed" panose="020B0502040204020203" pitchFamily="34" charset="0"/>
              </a:rPr>
              <a:t>:               *Pausa de 2 horas diarias, que podrán fraccionarse, para lactancia natural y artificial de </a:t>
            </a:r>
            <a:r>
              <a:rPr lang="es-ES" sz="8000" dirty="0" err="1" smtClean="0">
                <a:solidFill>
                  <a:schemeClr val="bg1"/>
                </a:solidFill>
                <a:latin typeface="Bahnschrift Condensed" panose="020B0502040204020203" pitchFamily="34" charset="0"/>
              </a:rPr>
              <a:t>hijx</a:t>
            </a:r>
            <a:r>
              <a:rPr lang="es-ES" sz="8000" dirty="0" smtClean="0">
                <a:solidFill>
                  <a:schemeClr val="bg1"/>
                </a:solidFill>
                <a:latin typeface="Bahnschrift Condensed" panose="020B0502040204020203" pitchFamily="34" charset="0"/>
              </a:rPr>
              <a:t> menor de 12 meses.         *Podrá ser solicitada por el padre, acreditando la condición de trabajadora de la madre y su renuncia o imposibilidad de gozar de esta licencia.                                                                                       *Igual beneficio para agentes que posean tenencia, guarda o tutela de menores de hasta 1 año de edad.</a:t>
            </a:r>
          </a:p>
          <a:p>
            <a:pPr marL="0" indent="0">
              <a:buNone/>
            </a:pPr>
            <a:endParaRPr lang="es-ES" sz="8000" dirty="0" smtClean="0">
              <a:solidFill>
                <a:schemeClr val="bg1"/>
              </a:solidFill>
              <a:latin typeface="Bahnschrift Condensed" panose="020B0502040204020203" pitchFamily="34" charset="0"/>
            </a:endParaRPr>
          </a:p>
          <a:p>
            <a:pPr>
              <a:buFont typeface="Wingdings" panose="05000000000000000000" pitchFamily="2" charset="2"/>
              <a:buChar char="q"/>
            </a:pPr>
            <a:r>
              <a:rPr lang="es-ES" sz="8000" dirty="0" smtClean="0">
                <a:solidFill>
                  <a:schemeClr val="bg1"/>
                </a:solidFill>
                <a:latin typeface="Bahnschrift Condensed" panose="020B0502040204020203" pitchFamily="34" charset="0"/>
              </a:rPr>
              <a:t>Art. 46: Situación de excedencia, derecho a licencia por 3 a 6 meses sin goce de sueldo al finalizar la licencia por maternidad.</a:t>
            </a:r>
          </a:p>
          <a:p>
            <a:pPr marL="0" indent="0">
              <a:buNone/>
            </a:pPr>
            <a:endParaRPr lang="es-ES" sz="3600" dirty="0" smtClean="0">
              <a:solidFill>
                <a:schemeClr val="bg1"/>
              </a:solidFill>
              <a:latin typeface="Bahnschrift Condensed" panose="020B0502040204020203" pitchFamily="34" charset="0"/>
            </a:endParaRPr>
          </a:p>
          <a:p>
            <a:pPr marL="0" indent="0">
              <a:buNone/>
            </a:pPr>
            <a:endParaRPr lang="es-ES" dirty="0" smtClean="0">
              <a:solidFill>
                <a:schemeClr val="bg1"/>
              </a:solidFill>
              <a:latin typeface="Bahnschrift Condensed" panose="020B0502040204020203" pitchFamily="34" charset="0"/>
            </a:endParaRPr>
          </a:p>
          <a:p>
            <a:pPr marL="0" indent="0">
              <a:buNone/>
            </a:pPr>
            <a:endParaRPr lang="es-ES"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2725757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074A2C-452D-4279-B6AD-C95F376FF25D}"/>
              </a:ext>
            </a:extLst>
          </p:cNvPr>
          <p:cNvSpPr>
            <a:spLocks noGrp="1"/>
          </p:cNvSpPr>
          <p:nvPr>
            <p:ph type="title"/>
          </p:nvPr>
        </p:nvSpPr>
        <p:spPr/>
        <p:txBody>
          <a:bodyPr/>
          <a:lstStyle/>
          <a:p>
            <a:endParaRPr lang="es-ES" dirty="0"/>
          </a:p>
        </p:txBody>
      </p:sp>
      <p:pic>
        <p:nvPicPr>
          <p:cNvPr id="6" name="Marcador de contenido 5">
            <a:extLst>
              <a:ext uri="{FF2B5EF4-FFF2-40B4-BE49-F238E27FC236}">
                <a16:creationId xmlns:a16="http://schemas.microsoft.com/office/drawing/2014/main" xmlns="" id="{CF201001-5BC8-4DF0-B8C9-07D10E19D85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0"/>
            <a:ext cx="4680520" cy="6858000"/>
          </a:xfrm>
        </p:spPr>
      </p:pic>
    </p:spTree>
    <p:extLst>
      <p:ext uri="{BB962C8B-B14F-4D97-AF65-F5344CB8AC3E}">
        <p14:creationId xmlns:p14="http://schemas.microsoft.com/office/powerpoint/2010/main" val="1063965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CB05E5-BAFC-4219-9CF5-C82117FAF9A3}"/>
              </a:ext>
            </a:extLst>
          </p:cNvPr>
          <p:cNvSpPr>
            <a:spLocks noGrp="1"/>
          </p:cNvSpPr>
          <p:nvPr>
            <p:ph type="title"/>
          </p:nvPr>
        </p:nvSpPr>
        <p:spPr>
          <a:xfrm>
            <a:off x="628650" y="188641"/>
            <a:ext cx="7886700" cy="1152128"/>
          </a:xfrm>
        </p:spPr>
        <p:txBody>
          <a:bodyPr>
            <a:normAutofit/>
          </a:bodyPr>
          <a:lstStyle/>
          <a:p>
            <a:endParaRPr lang="es-ES" sz="2100" dirty="0">
              <a:solidFill>
                <a:schemeClr val="bg1"/>
              </a:solidFill>
              <a:latin typeface="Bahnschrift Condensed" panose="020B0502040204020203" pitchFamily="34" charset="0"/>
            </a:endParaRPr>
          </a:p>
        </p:txBody>
      </p:sp>
      <p:pic>
        <p:nvPicPr>
          <p:cNvPr id="6" name="Marcador de contenido 5">
            <a:extLst>
              <a:ext uri="{FF2B5EF4-FFF2-40B4-BE49-F238E27FC236}">
                <a16:creationId xmlns:a16="http://schemas.microsoft.com/office/drawing/2014/main" xmlns="" id="{39314126-81A7-4EDC-864F-581350544D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5" y="0"/>
            <a:ext cx="4464496" cy="6858000"/>
          </a:xfrm>
        </p:spPr>
      </p:pic>
    </p:spTree>
    <p:extLst>
      <p:ext uri="{BB962C8B-B14F-4D97-AF65-F5344CB8AC3E}">
        <p14:creationId xmlns:p14="http://schemas.microsoft.com/office/powerpoint/2010/main" val="3772951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AF5D89-361D-47E4-879E-ABF6DE36B684}"/>
              </a:ext>
            </a:extLst>
          </p:cNvPr>
          <p:cNvSpPr>
            <a:spLocks noGrp="1"/>
          </p:cNvSpPr>
          <p:nvPr>
            <p:ph type="title"/>
          </p:nvPr>
        </p:nvSpPr>
        <p:spPr>
          <a:xfrm>
            <a:off x="628650" y="116633"/>
            <a:ext cx="7886700" cy="936104"/>
          </a:xfrm>
        </p:spPr>
        <p:txBody>
          <a:bodyPr>
            <a:normAutofit/>
          </a:bodyPr>
          <a:lstStyle/>
          <a:p>
            <a:r>
              <a:rPr lang="es-ES" sz="3000" dirty="0" smtClean="0">
                <a:solidFill>
                  <a:schemeClr val="bg1"/>
                </a:solidFill>
                <a:latin typeface="Bahnschrift Condensed" panose="020B0502040204020203" pitchFamily="34" charset="0"/>
              </a:rPr>
              <a:t>Otros derechos </a:t>
            </a:r>
            <a:r>
              <a:rPr lang="es-ES" sz="3000" dirty="0">
                <a:solidFill>
                  <a:schemeClr val="bg1"/>
                </a:solidFill>
                <a:latin typeface="Bahnschrift Condensed" panose="020B0502040204020203" pitchFamily="34" charset="0"/>
              </a:rPr>
              <a:t>y permisos</a:t>
            </a:r>
          </a:p>
        </p:txBody>
      </p:sp>
      <p:sp>
        <p:nvSpPr>
          <p:cNvPr id="3" name="Marcador de contenido 2">
            <a:extLst>
              <a:ext uri="{FF2B5EF4-FFF2-40B4-BE49-F238E27FC236}">
                <a16:creationId xmlns:a16="http://schemas.microsoft.com/office/drawing/2014/main" xmlns="" id="{A8ABBA3F-84A6-4CD0-B450-C4941A2C494C}"/>
              </a:ext>
            </a:extLst>
          </p:cNvPr>
          <p:cNvSpPr>
            <a:spLocks noGrp="1"/>
          </p:cNvSpPr>
          <p:nvPr>
            <p:ph idx="1"/>
          </p:nvPr>
        </p:nvSpPr>
        <p:spPr>
          <a:xfrm>
            <a:off x="524741" y="980728"/>
            <a:ext cx="7886700" cy="5256584"/>
          </a:xfrm>
        </p:spPr>
        <p:txBody>
          <a:bodyPr>
            <a:noAutofit/>
          </a:bodyPr>
          <a:lstStyle/>
          <a:p>
            <a:pPr marL="0" indent="0">
              <a:buNone/>
            </a:pPr>
            <a:r>
              <a:rPr lang="es-ES" sz="2000" dirty="0">
                <a:solidFill>
                  <a:schemeClr val="bg1"/>
                </a:solidFill>
                <a:latin typeface="Bahnschrift Condensed" panose="020B0502040204020203" pitchFamily="34" charset="0"/>
              </a:rPr>
              <a:t>Art. 47: Por adopción, en caso de guarda o tutela de menor de 7 años, licencia de 90 días.</a:t>
            </a:r>
          </a:p>
          <a:p>
            <a:pPr marL="0" indent="0">
              <a:buNone/>
            </a:pPr>
            <a:r>
              <a:rPr lang="es-ES" sz="2000" dirty="0">
                <a:solidFill>
                  <a:schemeClr val="bg1"/>
                </a:solidFill>
                <a:latin typeface="Bahnschrift Condensed" panose="020B0502040204020203" pitchFamily="34" charset="0"/>
              </a:rPr>
              <a:t>Art. 49: Por razones de enfermedad o accidente de </a:t>
            </a:r>
            <a:r>
              <a:rPr lang="es-ES" sz="2000" dirty="0" smtClean="0">
                <a:solidFill>
                  <a:schemeClr val="bg1"/>
                </a:solidFill>
                <a:latin typeface="Bahnschrift Condensed" panose="020B0502040204020203" pitchFamily="34" charset="0"/>
              </a:rPr>
              <a:t>trabajo                    (remuneración </a:t>
            </a:r>
            <a:r>
              <a:rPr lang="es-ES" sz="2000" dirty="0">
                <a:solidFill>
                  <a:schemeClr val="bg1"/>
                </a:solidFill>
                <a:latin typeface="Bahnschrift Condensed" panose="020B0502040204020203" pitchFamily="34" charset="0"/>
              </a:rPr>
              <a:t>por 3 a 6 meses)</a:t>
            </a:r>
          </a:p>
          <a:p>
            <a:pPr marL="0" indent="0">
              <a:buNone/>
            </a:pPr>
            <a:r>
              <a:rPr lang="es-ES" sz="2000" dirty="0">
                <a:solidFill>
                  <a:schemeClr val="bg1"/>
                </a:solidFill>
                <a:latin typeface="Bahnschrift Condensed" panose="020B0502040204020203" pitchFamily="34" charset="0"/>
              </a:rPr>
              <a:t>Art 52. Por atención de familiar enfermo, licencia por veinte </a:t>
            </a:r>
            <a:r>
              <a:rPr lang="es-ES" sz="2000" dirty="0" smtClean="0">
                <a:solidFill>
                  <a:schemeClr val="bg1"/>
                </a:solidFill>
                <a:latin typeface="Bahnschrift Condensed" panose="020B0502040204020203" pitchFamily="34" charset="0"/>
              </a:rPr>
              <a:t>días (se </a:t>
            </a:r>
            <a:r>
              <a:rPr lang="es-ES" sz="2000" dirty="0">
                <a:solidFill>
                  <a:schemeClr val="bg1"/>
                </a:solidFill>
                <a:latin typeface="Bahnschrift Condensed" panose="020B0502040204020203" pitchFamily="34" charset="0"/>
              </a:rPr>
              <a:t>pierde parte o todo el plus de guardia o planta)</a:t>
            </a:r>
          </a:p>
          <a:p>
            <a:pPr marL="0" indent="0">
              <a:buNone/>
            </a:pPr>
            <a:r>
              <a:rPr lang="es-ES" sz="2000" dirty="0">
                <a:solidFill>
                  <a:schemeClr val="bg1"/>
                </a:solidFill>
                <a:latin typeface="Bahnschrift Condensed" panose="020B0502040204020203" pitchFamily="34" charset="0"/>
              </a:rPr>
              <a:t>Art.53: Por donación de sangre, piel, órgano.</a:t>
            </a:r>
          </a:p>
          <a:p>
            <a:pPr marL="0" indent="0">
              <a:buNone/>
            </a:pPr>
            <a:r>
              <a:rPr lang="es-ES" sz="2000" dirty="0">
                <a:solidFill>
                  <a:schemeClr val="bg1"/>
                </a:solidFill>
                <a:latin typeface="Bahnschrift Condensed" panose="020B0502040204020203" pitchFamily="34" charset="0"/>
              </a:rPr>
              <a:t>Art. 55 Por duelo familiar, licencia por 48hs. a 72hs. , según el vinculo.</a:t>
            </a:r>
          </a:p>
          <a:p>
            <a:pPr marL="0" indent="0">
              <a:buNone/>
            </a:pPr>
            <a:r>
              <a:rPr lang="es-ES" sz="2000" dirty="0">
                <a:solidFill>
                  <a:schemeClr val="bg1"/>
                </a:solidFill>
                <a:latin typeface="Bahnschrift Condensed" panose="020B0502040204020203" pitchFamily="34" charset="0"/>
              </a:rPr>
              <a:t>Art. 59: Por preexamen, examen y mesa examinadora.</a:t>
            </a:r>
          </a:p>
          <a:p>
            <a:pPr marL="0" indent="0">
              <a:buNone/>
            </a:pPr>
            <a:r>
              <a:rPr lang="es-ES" sz="2000" dirty="0">
                <a:solidFill>
                  <a:schemeClr val="bg1"/>
                </a:solidFill>
                <a:latin typeface="Bahnschrift Condensed" panose="020B0502040204020203" pitchFamily="34" charset="0"/>
              </a:rPr>
              <a:t>Art. 61 </a:t>
            </a:r>
            <a:r>
              <a:rPr lang="es-ES" sz="2000" u="sng" dirty="0">
                <a:solidFill>
                  <a:schemeClr val="bg1"/>
                </a:solidFill>
                <a:latin typeface="Bahnschrift Condensed" panose="020B0502040204020203" pitchFamily="34" charset="0"/>
              </a:rPr>
              <a:t>:Permisos</a:t>
            </a:r>
            <a:r>
              <a:rPr lang="es-ES" sz="2000" dirty="0">
                <a:solidFill>
                  <a:schemeClr val="bg1"/>
                </a:solidFill>
                <a:latin typeface="Bahnschrift Condensed" panose="020B0502040204020203" pitchFamily="34" charset="0"/>
              </a:rPr>
              <a:t> :</a:t>
            </a:r>
          </a:p>
          <a:p>
            <a:pPr marL="0" indent="0">
              <a:buNone/>
            </a:pPr>
            <a:r>
              <a:rPr lang="es-ES" sz="2000" dirty="0">
                <a:solidFill>
                  <a:schemeClr val="bg1"/>
                </a:solidFill>
                <a:latin typeface="Bahnschrift Condensed" panose="020B0502040204020203" pitchFamily="34" charset="0"/>
              </a:rPr>
              <a:t> -Para estudios y actividades culturales,</a:t>
            </a:r>
          </a:p>
          <a:p>
            <a:pPr marL="0" indent="0">
              <a:buNone/>
            </a:pPr>
            <a:r>
              <a:rPr lang="es-ES" sz="2000" dirty="0" smtClean="0">
                <a:solidFill>
                  <a:schemeClr val="bg1"/>
                </a:solidFill>
                <a:latin typeface="Bahnschrift Condensed" panose="020B0502040204020203" pitchFamily="34" charset="0"/>
              </a:rPr>
              <a:t> -</a:t>
            </a:r>
            <a:r>
              <a:rPr lang="es-ES" sz="2000" dirty="0">
                <a:solidFill>
                  <a:schemeClr val="bg1"/>
                </a:solidFill>
                <a:latin typeface="Bahnschrift Condensed" panose="020B0502040204020203" pitchFamily="34" charset="0"/>
              </a:rPr>
              <a:t>Por actividades deportivas, asuntos especiales y particulares</a:t>
            </a:r>
          </a:p>
          <a:p>
            <a:pPr marL="0" indent="0">
              <a:buNone/>
            </a:pPr>
            <a:r>
              <a:rPr lang="es-ES" sz="2000" dirty="0">
                <a:solidFill>
                  <a:schemeClr val="bg1"/>
                </a:solidFill>
                <a:latin typeface="Bahnschrift Condensed" panose="020B0502040204020203" pitchFamily="34" charset="0"/>
              </a:rPr>
              <a:t>( hasta 5 días, en periodos no mayores a un día).</a:t>
            </a:r>
          </a:p>
        </p:txBody>
      </p:sp>
    </p:spTree>
    <p:extLst>
      <p:ext uri="{BB962C8B-B14F-4D97-AF65-F5344CB8AC3E}">
        <p14:creationId xmlns:p14="http://schemas.microsoft.com/office/powerpoint/2010/main" val="2697556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3A228A-10B1-4DB4-BAFF-99D4F6B1EC4C}"/>
              </a:ext>
            </a:extLst>
          </p:cNvPr>
          <p:cNvSpPr>
            <a:spLocks noGrp="1"/>
          </p:cNvSpPr>
          <p:nvPr>
            <p:ph type="ctrTitle"/>
          </p:nvPr>
        </p:nvSpPr>
        <p:spPr>
          <a:xfrm>
            <a:off x="683568" y="332655"/>
            <a:ext cx="7704856" cy="1080121"/>
          </a:xfrm>
        </p:spPr>
        <p:txBody>
          <a:bodyPr>
            <a:normAutofit/>
          </a:bodyPr>
          <a:lstStyle/>
          <a:p>
            <a:pPr algn="l"/>
            <a:r>
              <a:rPr lang="es-ES" sz="3300" u="sng" dirty="0" smtClean="0">
                <a:solidFill>
                  <a:schemeClr val="bg1"/>
                </a:solidFill>
                <a:latin typeface="Bahnschrift Condensed" panose="020B0502040204020203" pitchFamily="34" charset="0"/>
              </a:rPr>
              <a:t>Jardines </a:t>
            </a:r>
            <a:r>
              <a:rPr lang="es-ES" sz="3300" u="sng" dirty="0">
                <a:solidFill>
                  <a:schemeClr val="bg1"/>
                </a:solidFill>
                <a:latin typeface="Bahnschrift Condensed" panose="020B0502040204020203" pitchFamily="34" charset="0"/>
              </a:rPr>
              <a:t>Parentales en los hospitales y lactarios en todos los ámbitos laborales.</a:t>
            </a:r>
          </a:p>
        </p:txBody>
      </p:sp>
      <p:sp>
        <p:nvSpPr>
          <p:cNvPr id="3" name="Subtítulo 2">
            <a:extLst>
              <a:ext uri="{FF2B5EF4-FFF2-40B4-BE49-F238E27FC236}">
                <a16:creationId xmlns="" xmlns:a16="http://schemas.microsoft.com/office/drawing/2014/main" id="{D19E7CBB-5AB6-4BF9-8B84-850534D79BDD}"/>
              </a:ext>
            </a:extLst>
          </p:cNvPr>
          <p:cNvSpPr>
            <a:spLocks noGrp="1"/>
          </p:cNvSpPr>
          <p:nvPr>
            <p:ph type="subTitle" idx="1"/>
          </p:nvPr>
        </p:nvSpPr>
        <p:spPr>
          <a:xfrm>
            <a:off x="298175" y="1700948"/>
            <a:ext cx="8300703" cy="4991545"/>
          </a:xfrm>
        </p:spPr>
        <p:txBody>
          <a:bodyPr>
            <a:normAutofit fontScale="92500" lnSpcReduction="10000"/>
          </a:bodyPr>
          <a:lstStyle/>
          <a:p>
            <a:pPr algn="just"/>
            <a:r>
              <a:rPr lang="es-ES" sz="2200" dirty="0" smtClean="0">
                <a:solidFill>
                  <a:schemeClr val="bg1"/>
                </a:solidFill>
                <a:latin typeface="Bahnschrift Condensed" panose="020B0502040204020203" pitchFamily="34" charset="0"/>
              </a:rPr>
              <a:t>Lxs trabajadorxs de los Hospitales de la Provincia de Buenos Aires </a:t>
            </a:r>
            <a:r>
              <a:rPr lang="es-ES" sz="2200" dirty="0" err="1" smtClean="0">
                <a:solidFill>
                  <a:schemeClr val="bg1"/>
                </a:solidFill>
                <a:latin typeface="Bahnschrift Condensed" panose="020B0502040204020203" pitchFamily="34" charset="0"/>
              </a:rPr>
              <a:t>enmarcadxs</a:t>
            </a:r>
            <a:r>
              <a:rPr lang="es-ES" sz="2200" dirty="0" smtClean="0">
                <a:solidFill>
                  <a:schemeClr val="bg1"/>
                </a:solidFill>
                <a:latin typeface="Bahnschrift Condensed" panose="020B0502040204020203" pitchFamily="34" charset="0"/>
              </a:rPr>
              <a:t> en las leyes 10430 y 10471, </a:t>
            </a:r>
            <a:r>
              <a:rPr lang="es-ES" sz="2200" dirty="0" err="1" smtClean="0">
                <a:solidFill>
                  <a:schemeClr val="bg1"/>
                </a:solidFill>
                <a:latin typeface="Bahnschrift Condensed" panose="020B0502040204020203" pitchFamily="34" charset="0"/>
              </a:rPr>
              <a:t>Residentxs</a:t>
            </a:r>
            <a:r>
              <a:rPr lang="es-ES" sz="2200" dirty="0" smtClean="0">
                <a:solidFill>
                  <a:schemeClr val="bg1"/>
                </a:solidFill>
                <a:latin typeface="Bahnschrift Condensed" panose="020B0502040204020203" pitchFamily="34" charset="0"/>
              </a:rPr>
              <a:t> y </a:t>
            </a:r>
            <a:r>
              <a:rPr lang="es-ES" sz="2200" dirty="0" err="1" smtClean="0">
                <a:solidFill>
                  <a:schemeClr val="bg1"/>
                </a:solidFill>
                <a:latin typeface="Bahnschrift Condensed" panose="020B0502040204020203" pitchFamily="34" charset="0"/>
              </a:rPr>
              <a:t>Becarixs</a:t>
            </a:r>
            <a:r>
              <a:rPr lang="es-ES" sz="2200" dirty="0" smtClean="0">
                <a:solidFill>
                  <a:schemeClr val="bg1"/>
                </a:solidFill>
                <a:latin typeface="Bahnschrift Condensed" panose="020B0502040204020203" pitchFamily="34" charset="0"/>
              </a:rPr>
              <a:t>, tienen derecho a que sus </a:t>
            </a:r>
            <a:r>
              <a:rPr lang="es-ES" sz="2200" dirty="0" err="1" smtClean="0">
                <a:solidFill>
                  <a:schemeClr val="bg1"/>
                </a:solidFill>
                <a:latin typeface="Bahnschrift Condensed" panose="020B0502040204020203" pitchFamily="34" charset="0"/>
              </a:rPr>
              <a:t>hijxs</a:t>
            </a:r>
            <a:r>
              <a:rPr lang="es-ES" sz="2200" dirty="0" smtClean="0">
                <a:solidFill>
                  <a:schemeClr val="bg1"/>
                </a:solidFill>
                <a:latin typeface="Bahnschrift Condensed" panose="020B0502040204020203" pitchFamily="34" charset="0"/>
              </a:rPr>
              <a:t> puedan asistir a los Jardines Parentales (habitualmente llamados Maternales) en sus lugares de trabajo.</a:t>
            </a:r>
          </a:p>
          <a:p>
            <a:pPr algn="just"/>
            <a:r>
              <a:rPr lang="es-ES" sz="2200" dirty="0" smtClean="0">
                <a:solidFill>
                  <a:schemeClr val="bg1"/>
                </a:solidFill>
                <a:latin typeface="Bahnschrift Condensed" panose="020B0502040204020203" pitchFamily="34" charset="0"/>
              </a:rPr>
              <a:t>También poseen el derecho de contar con la presencia de lactarios en su espacio laboral con el fin de conciliar sus tareas sin detrimento de la alimentación de su </a:t>
            </a:r>
            <a:r>
              <a:rPr lang="es-ES" sz="2200" dirty="0" err="1" smtClean="0">
                <a:solidFill>
                  <a:schemeClr val="bg1"/>
                </a:solidFill>
                <a:latin typeface="Bahnschrift Condensed" panose="020B0502040204020203" pitchFamily="34" charset="0"/>
              </a:rPr>
              <a:t>hijx</a:t>
            </a:r>
            <a:r>
              <a:rPr lang="es-ES" sz="2200" dirty="0" smtClean="0">
                <a:solidFill>
                  <a:schemeClr val="bg1"/>
                </a:solidFill>
                <a:latin typeface="Bahnschrift Condensed" panose="020B0502040204020203" pitchFamily="34" charset="0"/>
              </a:rPr>
              <a:t>. </a:t>
            </a:r>
          </a:p>
          <a:p>
            <a:pPr lvl="0" algn="just"/>
            <a:r>
              <a:rPr lang="es-ES" sz="2200" dirty="0" smtClean="0">
                <a:solidFill>
                  <a:prstClr val="white"/>
                </a:solidFill>
                <a:latin typeface="Bahnschrift Condensed" panose="020B0502040204020203" pitchFamily="34" charset="0"/>
              </a:rPr>
              <a:t>*CICOP </a:t>
            </a:r>
            <a:r>
              <a:rPr lang="es-ES" sz="2200" dirty="0">
                <a:solidFill>
                  <a:prstClr val="white"/>
                </a:solidFill>
                <a:latin typeface="Bahnschrift Condensed" panose="020B0502040204020203" pitchFamily="34" charset="0"/>
              </a:rPr>
              <a:t>realizó un relevamiento sobre la existencia de Jardines parentales en los hospitales de la Provincia de Buenos </a:t>
            </a:r>
            <a:r>
              <a:rPr lang="es-ES" sz="2200" dirty="0" smtClean="0">
                <a:solidFill>
                  <a:prstClr val="white"/>
                </a:solidFill>
                <a:latin typeface="Bahnschrift Condensed" panose="020B0502040204020203" pitchFamily="34" charset="0"/>
              </a:rPr>
              <a:t>Aires, la </a:t>
            </a:r>
            <a:r>
              <a:rPr lang="es-ES" sz="2200" dirty="0">
                <a:solidFill>
                  <a:prstClr val="white"/>
                </a:solidFill>
                <a:latin typeface="Bahnschrift Condensed" panose="020B0502040204020203" pitchFamily="34" charset="0"/>
              </a:rPr>
              <a:t>presencia adecuada de recursos </a:t>
            </a:r>
            <a:r>
              <a:rPr lang="es-ES" sz="2200" dirty="0" smtClean="0">
                <a:solidFill>
                  <a:prstClr val="white"/>
                </a:solidFill>
                <a:latin typeface="Bahnschrift Condensed" panose="020B0502040204020203" pitchFamily="34" charset="0"/>
              </a:rPr>
              <a:t>humanos, número </a:t>
            </a:r>
            <a:r>
              <a:rPr lang="es-ES" sz="2200" dirty="0">
                <a:solidFill>
                  <a:prstClr val="white"/>
                </a:solidFill>
                <a:latin typeface="Bahnschrift Condensed" panose="020B0502040204020203" pitchFamily="34" charset="0"/>
              </a:rPr>
              <a:t>de salas, cupos, condiciones </a:t>
            </a:r>
            <a:r>
              <a:rPr lang="es-ES" sz="2200" dirty="0" smtClean="0">
                <a:solidFill>
                  <a:prstClr val="white"/>
                </a:solidFill>
                <a:latin typeface="Bahnschrift Condensed" panose="020B0502040204020203" pitchFamily="34" charset="0"/>
              </a:rPr>
              <a:t>edilicias y equipamiento.</a:t>
            </a:r>
            <a:endParaRPr lang="es-ES" sz="2200" dirty="0">
              <a:solidFill>
                <a:prstClr val="white"/>
              </a:solidFill>
              <a:latin typeface="Bahnschrift Condensed" panose="020B0502040204020203" pitchFamily="34" charset="0"/>
            </a:endParaRPr>
          </a:p>
          <a:p>
            <a:pPr lvl="0" algn="just"/>
            <a:r>
              <a:rPr lang="es-ES" sz="2200" dirty="0">
                <a:solidFill>
                  <a:prstClr val="white"/>
                </a:solidFill>
                <a:latin typeface="Bahnschrift Condensed" panose="020B0502040204020203" pitchFamily="34" charset="0"/>
              </a:rPr>
              <a:t>El 64% de los hospitales de la Provincia de Bs. As. no cuentan con jardines y de este porcentaje más del 90% poseen múltiples deficiencias de recursos humanos, condiciones edilicias y normas de bioseguridad.</a:t>
            </a:r>
          </a:p>
          <a:p>
            <a:pPr lvl="0" algn="just"/>
            <a:r>
              <a:rPr lang="es-ES" sz="2200" dirty="0">
                <a:solidFill>
                  <a:prstClr val="white"/>
                </a:solidFill>
                <a:latin typeface="Bahnschrift Condensed" panose="020B0502040204020203" pitchFamily="34" charset="0"/>
              </a:rPr>
              <a:t>La mayoría de los hospitales y Centros de Salud carece de lactarios para uso del personal.</a:t>
            </a:r>
          </a:p>
          <a:p>
            <a:pPr algn="just"/>
            <a:endParaRPr lang="es-ES" sz="2000" dirty="0" smtClean="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233345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
            <a:ext cx="7886700" cy="1825625"/>
          </a:xfrm>
        </p:spPr>
        <p:txBody>
          <a:bodyPr>
            <a:normAutofit/>
          </a:bodyPr>
          <a:lstStyle/>
          <a:p>
            <a:r>
              <a:rPr lang="en-US" sz="2800" u="sng" dirty="0" err="1">
                <a:solidFill>
                  <a:schemeClr val="bg1"/>
                </a:solidFill>
                <a:latin typeface="Bahnschrift Condensed"/>
              </a:rPr>
              <a:t>Jardines</a:t>
            </a:r>
            <a:r>
              <a:rPr lang="en-US" sz="2800" u="sng" dirty="0">
                <a:solidFill>
                  <a:schemeClr val="bg1"/>
                </a:solidFill>
                <a:latin typeface="Bahnschrift Condensed"/>
              </a:rPr>
              <a:t> </a:t>
            </a:r>
            <a:r>
              <a:rPr lang="en-US" sz="2800" u="sng" dirty="0" err="1">
                <a:solidFill>
                  <a:schemeClr val="bg1"/>
                </a:solidFill>
                <a:latin typeface="Bahnschrift Condensed"/>
              </a:rPr>
              <a:t>P</a:t>
            </a:r>
            <a:r>
              <a:rPr lang="en-US" sz="2800" u="sng" dirty="0" err="1" smtClean="0">
                <a:solidFill>
                  <a:schemeClr val="bg1"/>
                </a:solidFill>
                <a:latin typeface="Bahnschrift Condensed"/>
              </a:rPr>
              <a:t>arentales</a:t>
            </a:r>
            <a:r>
              <a:rPr lang="en-US" sz="2800" u="sng" dirty="0" smtClean="0">
                <a:solidFill>
                  <a:schemeClr val="bg1"/>
                </a:solidFill>
                <a:latin typeface="Bahnschrift Condensed"/>
              </a:rPr>
              <a:t> en </a:t>
            </a:r>
            <a:r>
              <a:rPr lang="en-US" sz="2800" u="sng" dirty="0" err="1" smtClean="0">
                <a:solidFill>
                  <a:schemeClr val="bg1"/>
                </a:solidFill>
                <a:latin typeface="Bahnschrift Condensed"/>
              </a:rPr>
              <a:t>Hospitales</a:t>
            </a:r>
            <a:r>
              <a:rPr lang="en-US" sz="2800" u="sng" dirty="0" smtClean="0">
                <a:solidFill>
                  <a:schemeClr val="bg1"/>
                </a:solidFill>
                <a:latin typeface="Bahnschrift Condensed"/>
              </a:rPr>
              <a:t> Pcia de </a:t>
            </a:r>
            <a:r>
              <a:rPr lang="en-US" sz="2800" u="sng" dirty="0" err="1">
                <a:solidFill>
                  <a:schemeClr val="bg1"/>
                </a:solidFill>
                <a:latin typeface="Bahnschrift Condensed"/>
              </a:rPr>
              <a:t>B</a:t>
            </a:r>
            <a:r>
              <a:rPr lang="en-US" sz="2800" u="sng" dirty="0" err="1" smtClean="0">
                <a:solidFill>
                  <a:schemeClr val="bg1"/>
                </a:solidFill>
                <a:latin typeface="Bahnschrift Condensed"/>
              </a:rPr>
              <a:t>s</a:t>
            </a:r>
            <a:r>
              <a:rPr lang="en-US" sz="2800" u="sng" dirty="0" smtClean="0">
                <a:solidFill>
                  <a:schemeClr val="bg1"/>
                </a:solidFill>
                <a:latin typeface="Bahnschrift Condensed"/>
              </a:rPr>
              <a:t> As</a:t>
            </a:r>
            <a:r>
              <a:rPr lang="en-US" sz="3600" dirty="0" smtClean="0">
                <a:solidFill>
                  <a:srgbClr val="000000"/>
                </a:solidFill>
                <a:latin typeface="Calibri" panose="020F0502020204030204" pitchFamily="34" charset="0"/>
              </a:rPr>
              <a:t/>
            </a:r>
            <a:br>
              <a:rPr lang="en-US" sz="3600" dirty="0" smtClean="0">
                <a:solidFill>
                  <a:srgbClr val="000000"/>
                </a:solidFill>
                <a:latin typeface="Calibri" panose="020F0502020204030204" pitchFamily="34" charset="0"/>
              </a:rPr>
            </a:br>
            <a:r>
              <a:rPr lang="en-US" sz="2800" dirty="0">
                <a:solidFill>
                  <a:schemeClr val="bg1"/>
                </a:solidFill>
              </a:rPr>
              <a:t/>
            </a:r>
            <a:br>
              <a:rPr lang="en-US" sz="2800" dirty="0">
                <a:solidFill>
                  <a:schemeClr val="bg1"/>
                </a:solidFill>
              </a:rPr>
            </a:br>
            <a:r>
              <a:rPr lang="en-US" sz="2800" dirty="0" smtClean="0">
                <a:solidFill>
                  <a:schemeClr val="bg1"/>
                </a:solidFill>
              </a:rPr>
              <a:t>       </a:t>
            </a:r>
            <a:r>
              <a:rPr lang="en-US" sz="2400" dirty="0" err="1" smtClean="0">
                <a:solidFill>
                  <a:schemeClr val="bg1"/>
                </a:solidFill>
                <a:latin typeface="Bahnschrift Condensed"/>
              </a:rPr>
              <a:t>Poseen</a:t>
            </a:r>
            <a:r>
              <a:rPr lang="en-US" sz="2400" dirty="0" smtClean="0">
                <a:solidFill>
                  <a:schemeClr val="bg1"/>
                </a:solidFill>
                <a:latin typeface="Bahnschrift Condensed"/>
              </a:rPr>
              <a:t>: </a:t>
            </a:r>
            <a:r>
              <a:rPr lang="en-US" sz="2400" dirty="0">
                <a:solidFill>
                  <a:schemeClr val="bg1"/>
                </a:solidFill>
                <a:latin typeface="Bahnschrift Condensed"/>
              </a:rPr>
              <a:t>27  (36%)  </a:t>
            </a:r>
            <a:r>
              <a:rPr lang="en-US" sz="2400" dirty="0" smtClean="0">
                <a:solidFill>
                  <a:schemeClr val="bg1"/>
                </a:solidFill>
                <a:latin typeface="Bahnschrift Condensed"/>
              </a:rPr>
              <a:t>         No </a:t>
            </a:r>
            <a:r>
              <a:rPr lang="en-US" sz="2400" dirty="0" err="1" smtClean="0">
                <a:solidFill>
                  <a:schemeClr val="bg1"/>
                </a:solidFill>
                <a:latin typeface="Bahnschrift Condensed"/>
              </a:rPr>
              <a:t>poseen</a:t>
            </a:r>
            <a:r>
              <a:rPr lang="en-US" sz="2400" dirty="0" smtClean="0">
                <a:solidFill>
                  <a:schemeClr val="bg1"/>
                </a:solidFill>
                <a:latin typeface="Bahnschrift Condensed"/>
              </a:rPr>
              <a:t>: 48  </a:t>
            </a:r>
            <a:r>
              <a:rPr lang="en-US" sz="2400" dirty="0">
                <a:solidFill>
                  <a:schemeClr val="bg1"/>
                </a:solidFill>
                <a:latin typeface="Bahnschrift Condensed"/>
              </a:rPr>
              <a:t>(64%) </a:t>
            </a:r>
          </a:p>
        </p:txBody>
      </p:sp>
      <p:sp>
        <p:nvSpPr>
          <p:cNvPr id="3" name="Marcador de contenido 2"/>
          <p:cNvSpPr>
            <a:spLocks noGrp="1"/>
          </p:cNvSpPr>
          <p:nvPr>
            <p:ph idx="1"/>
          </p:nvPr>
        </p:nvSpPr>
        <p:spPr/>
        <p:txBody>
          <a:bodyPr/>
          <a:lstStyle/>
          <a:p>
            <a:endParaRPr lang="en-US" dirty="0"/>
          </a:p>
        </p:txBody>
      </p:sp>
      <p:pic>
        <p:nvPicPr>
          <p:cNvPr id="4" name="Imagen 3"/>
          <p:cNvPicPr>
            <a:picLocks noChangeAspect="1"/>
          </p:cNvPicPr>
          <p:nvPr/>
        </p:nvPicPr>
        <p:blipFill>
          <a:blip r:embed="rId2"/>
          <a:stretch>
            <a:fillRect/>
          </a:stretch>
        </p:blipFill>
        <p:spPr>
          <a:xfrm>
            <a:off x="1898711" y="1988840"/>
            <a:ext cx="5346655" cy="4188124"/>
          </a:xfrm>
          <a:prstGeom prst="rect">
            <a:avLst/>
          </a:prstGeom>
        </p:spPr>
      </p:pic>
    </p:spTree>
    <p:extLst>
      <p:ext uri="{BB962C8B-B14F-4D97-AF65-F5344CB8AC3E}">
        <p14:creationId xmlns:p14="http://schemas.microsoft.com/office/powerpoint/2010/main" val="1644136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49ACE6-FAF8-4667-A02D-1B710706ACAA}"/>
              </a:ext>
            </a:extLst>
          </p:cNvPr>
          <p:cNvSpPr>
            <a:spLocks noGrp="1"/>
          </p:cNvSpPr>
          <p:nvPr>
            <p:ph type="ctrTitle"/>
          </p:nvPr>
        </p:nvSpPr>
        <p:spPr>
          <a:xfrm>
            <a:off x="1143000" y="689317"/>
            <a:ext cx="6858000" cy="2164720"/>
          </a:xfrm>
        </p:spPr>
        <p:txBody>
          <a:bodyPr>
            <a:normAutofit fontScale="90000"/>
          </a:bodyPr>
          <a:lstStyle/>
          <a:p>
            <a:r>
              <a:rPr lang="es-ES" b="1" dirty="0" smtClean="0">
                <a:solidFill>
                  <a:schemeClr val="bg1"/>
                </a:solidFill>
                <a:latin typeface="Bahnschrift Condensed" panose="020B0502040204020203" pitchFamily="34" charset="0"/>
              </a:rPr>
              <a:t/>
            </a:r>
            <a:br>
              <a:rPr lang="es-ES" b="1" dirty="0" smtClean="0">
                <a:solidFill>
                  <a:schemeClr val="bg1"/>
                </a:solidFill>
                <a:latin typeface="Bahnschrift Condensed" panose="020B0502040204020203" pitchFamily="34" charset="0"/>
              </a:rPr>
            </a:br>
            <a:r>
              <a:rPr lang="es-ES" b="1" dirty="0" smtClean="0">
                <a:solidFill>
                  <a:schemeClr val="bg1"/>
                </a:solidFill>
                <a:latin typeface="Bahnschrift Condensed" panose="020B0502040204020203" pitchFamily="34" charset="0"/>
              </a:rPr>
              <a:t>PERSPECTIVA </a:t>
            </a:r>
            <a:r>
              <a:rPr lang="es-ES" b="1" dirty="0">
                <a:solidFill>
                  <a:schemeClr val="bg1"/>
                </a:solidFill>
                <a:latin typeface="Bahnschrift Condensed" panose="020B0502040204020203" pitchFamily="34" charset="0"/>
              </a:rPr>
              <a:t>DE GÉNERO EN EL ÁMBITO LABORAL</a:t>
            </a:r>
          </a:p>
        </p:txBody>
      </p:sp>
      <p:sp>
        <p:nvSpPr>
          <p:cNvPr id="3" name="Subtítulo 2">
            <a:extLst>
              <a:ext uri="{FF2B5EF4-FFF2-40B4-BE49-F238E27FC236}">
                <a16:creationId xmlns:a16="http://schemas.microsoft.com/office/drawing/2014/main" xmlns="" id="{3DF66515-CC70-4061-90D2-AFDDD3F72C89}"/>
              </a:ext>
            </a:extLst>
          </p:cNvPr>
          <p:cNvSpPr>
            <a:spLocks noGrp="1"/>
          </p:cNvSpPr>
          <p:nvPr>
            <p:ph type="subTitle" idx="1"/>
          </p:nvPr>
        </p:nvSpPr>
        <p:spPr>
          <a:xfrm>
            <a:off x="1143000" y="3602038"/>
            <a:ext cx="6858000" cy="1655762"/>
          </a:xfrm>
        </p:spPr>
        <p:txBody>
          <a:bodyPr>
            <a:normAutofit fontScale="77500" lnSpcReduction="20000"/>
          </a:bodyPr>
          <a:lstStyle/>
          <a:p>
            <a:pPr>
              <a:lnSpc>
                <a:spcPct val="110000"/>
              </a:lnSpc>
            </a:pPr>
            <a:r>
              <a:rPr lang="es-ES" sz="4000" dirty="0">
                <a:solidFill>
                  <a:schemeClr val="bg1"/>
                </a:solidFill>
                <a:latin typeface="Bahnschrift Condensed" panose="020B0502040204020203" pitchFamily="34" charset="0"/>
              </a:rPr>
              <a:t>Camino hacia l</a:t>
            </a:r>
            <a:r>
              <a:rPr lang="es-ES" sz="4000" dirty="0" smtClean="0">
                <a:solidFill>
                  <a:schemeClr val="bg1"/>
                </a:solidFill>
                <a:latin typeface="Bahnschrift Condensed" panose="020B0502040204020203" pitchFamily="34" charset="0"/>
              </a:rPr>
              <a:t>a </a:t>
            </a:r>
            <a:r>
              <a:rPr lang="es-ES" sz="4000" dirty="0">
                <a:solidFill>
                  <a:schemeClr val="bg1"/>
                </a:solidFill>
                <a:latin typeface="Bahnschrift Condensed" panose="020B0502040204020203" pitchFamily="34" charset="0"/>
              </a:rPr>
              <a:t>igualdad </a:t>
            </a:r>
            <a:r>
              <a:rPr lang="es-ES" sz="4000" dirty="0" smtClean="0">
                <a:solidFill>
                  <a:schemeClr val="bg1"/>
                </a:solidFill>
                <a:latin typeface="Bahnschrift Condensed" panose="020B0502040204020203" pitchFamily="34" charset="0"/>
              </a:rPr>
              <a:t>de</a:t>
            </a:r>
          </a:p>
          <a:p>
            <a:pPr>
              <a:lnSpc>
                <a:spcPct val="110000"/>
              </a:lnSpc>
            </a:pPr>
            <a:r>
              <a:rPr lang="es-ES" sz="4000" dirty="0" smtClean="0">
                <a:solidFill>
                  <a:schemeClr val="bg1"/>
                </a:solidFill>
                <a:latin typeface="Bahnschrift Condensed" panose="020B0502040204020203" pitchFamily="34" charset="0"/>
              </a:rPr>
              <a:t> </a:t>
            </a:r>
            <a:r>
              <a:rPr lang="es-ES" sz="4000" dirty="0">
                <a:solidFill>
                  <a:schemeClr val="bg1"/>
                </a:solidFill>
                <a:latin typeface="Bahnschrift Condensed" panose="020B0502040204020203" pitchFamily="34" charset="0"/>
              </a:rPr>
              <a:t>oportunidades y trato </a:t>
            </a:r>
          </a:p>
          <a:p>
            <a:pPr>
              <a:lnSpc>
                <a:spcPct val="110000"/>
              </a:lnSpc>
            </a:pPr>
            <a:r>
              <a:rPr lang="es-ES" sz="4000" dirty="0">
                <a:solidFill>
                  <a:schemeClr val="bg1"/>
                </a:solidFill>
                <a:latin typeface="Bahnschrift Condensed" panose="020B0502040204020203" pitchFamily="34" charset="0"/>
              </a:rPr>
              <a:t>digno </a:t>
            </a:r>
            <a:r>
              <a:rPr lang="es-ES" sz="4000" dirty="0" smtClean="0">
                <a:solidFill>
                  <a:schemeClr val="bg1"/>
                </a:solidFill>
                <a:latin typeface="Bahnschrift Condensed" panose="020B0502040204020203" pitchFamily="34" charset="0"/>
              </a:rPr>
              <a:t>para </a:t>
            </a:r>
            <a:r>
              <a:rPr lang="es-ES" sz="4000" dirty="0">
                <a:solidFill>
                  <a:schemeClr val="bg1"/>
                </a:solidFill>
                <a:latin typeface="Bahnschrift Condensed" panose="020B0502040204020203" pitchFamily="34" charset="0"/>
              </a:rPr>
              <a:t>todas las </a:t>
            </a:r>
            <a:r>
              <a:rPr lang="es-ES" sz="4000" dirty="0" smtClean="0">
                <a:solidFill>
                  <a:schemeClr val="bg1"/>
                </a:solidFill>
                <a:latin typeface="Bahnschrift Condensed" panose="020B0502040204020203" pitchFamily="34" charset="0"/>
              </a:rPr>
              <a:t>personas </a:t>
            </a:r>
            <a:endParaRPr lang="es-ES" sz="4000" dirty="0">
              <a:solidFill>
                <a:schemeClr val="bg1"/>
              </a:solidFill>
              <a:latin typeface="Bahnschrift Condensed" panose="020B0502040204020203" pitchFamily="34" charset="0"/>
            </a:endParaRPr>
          </a:p>
          <a:p>
            <a:endParaRPr lang="es-ES" sz="4000" dirty="0">
              <a:solidFill>
                <a:schemeClr val="bg1"/>
              </a:solidFill>
              <a:latin typeface="Bahnschrift Condensed" panose="020B0502040204020203" pitchFamily="34" charset="0"/>
            </a:endParaRPr>
          </a:p>
          <a:p>
            <a:endParaRPr lang="es-ES" sz="4000" dirty="0">
              <a:solidFill>
                <a:schemeClr val="bg1"/>
              </a:solidFill>
              <a:latin typeface="Bahnschrift Condensed" panose="020B0502040204020203" pitchFamily="34" charset="0"/>
            </a:endParaRPr>
          </a:p>
        </p:txBody>
      </p:sp>
      <p:pic>
        <p:nvPicPr>
          <p:cNvPr id="6" name="Imagen 5">
            <a:extLst>
              <a:ext uri="{FF2B5EF4-FFF2-40B4-BE49-F238E27FC236}">
                <a16:creationId xmlns:a16="http://schemas.microsoft.com/office/drawing/2014/main" xmlns="" id="{9EE30A14-4F94-411C-9FAD-67927575F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5382863"/>
            <a:ext cx="2808312" cy="910883"/>
          </a:xfrm>
          <a:prstGeom prst="rect">
            <a:avLst/>
          </a:prstGeom>
        </p:spPr>
      </p:pic>
    </p:spTree>
    <p:extLst>
      <p:ext uri="{BB962C8B-B14F-4D97-AF65-F5344CB8AC3E}">
        <p14:creationId xmlns:p14="http://schemas.microsoft.com/office/powerpoint/2010/main" val="1544918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3A228A-10B1-4DB4-BAFF-99D4F6B1EC4C}"/>
              </a:ext>
            </a:extLst>
          </p:cNvPr>
          <p:cNvSpPr>
            <a:spLocks noGrp="1"/>
          </p:cNvSpPr>
          <p:nvPr>
            <p:ph type="ctrTitle"/>
          </p:nvPr>
        </p:nvSpPr>
        <p:spPr>
          <a:xfrm>
            <a:off x="545179" y="332656"/>
            <a:ext cx="7915307" cy="1440160"/>
          </a:xfrm>
        </p:spPr>
        <p:txBody>
          <a:bodyPr>
            <a:noAutofit/>
          </a:bodyPr>
          <a:lstStyle/>
          <a:p>
            <a:r>
              <a:rPr lang="es-ES" sz="3000" u="sng" dirty="0">
                <a:solidFill>
                  <a:schemeClr val="bg1"/>
                </a:solidFill>
                <a:latin typeface="Bahnschrift Condensed" panose="020B0502040204020203" pitchFamily="34" charset="0"/>
              </a:rPr>
              <a:t>PROTOCOLO DE ACCIÓN EN SITUACIONES DE VIOLENCIA INTERNA EN EL ÀMBITO DE LA SALUD PÚBLICA</a:t>
            </a:r>
          </a:p>
        </p:txBody>
      </p:sp>
      <p:sp>
        <p:nvSpPr>
          <p:cNvPr id="3" name="Subtítulo 2">
            <a:extLst>
              <a:ext uri="{FF2B5EF4-FFF2-40B4-BE49-F238E27FC236}">
                <a16:creationId xmlns="" xmlns:a16="http://schemas.microsoft.com/office/drawing/2014/main" id="{D19E7CBB-5AB6-4BF9-8B84-850534D79BDD}"/>
              </a:ext>
            </a:extLst>
          </p:cNvPr>
          <p:cNvSpPr>
            <a:spLocks noGrp="1"/>
          </p:cNvSpPr>
          <p:nvPr>
            <p:ph type="subTitle" idx="1"/>
          </p:nvPr>
        </p:nvSpPr>
        <p:spPr>
          <a:xfrm>
            <a:off x="384520" y="2286113"/>
            <a:ext cx="8214413" cy="4156363"/>
          </a:xfrm>
        </p:spPr>
        <p:txBody>
          <a:bodyPr>
            <a:normAutofit/>
          </a:bodyPr>
          <a:lstStyle/>
          <a:p>
            <a:pPr algn="just"/>
            <a:endParaRPr lang="es-ES" sz="3200" dirty="0">
              <a:solidFill>
                <a:schemeClr val="bg1"/>
              </a:solidFill>
              <a:latin typeface="Bahnschrift Condensed" panose="020B0502040204020203" pitchFamily="34" charset="0"/>
            </a:endParaRPr>
          </a:p>
          <a:p>
            <a:pPr algn="just"/>
            <a:endParaRPr lang="es-ES" sz="3200" dirty="0">
              <a:solidFill>
                <a:schemeClr val="bg1"/>
              </a:solidFill>
              <a:latin typeface="Bahnschrift Condensed" panose="020B0502040204020203" pitchFamily="34" charset="0"/>
            </a:endParaRPr>
          </a:p>
          <a:p>
            <a:pPr algn="just"/>
            <a:endParaRPr lang="es-ES" sz="3200" b="1" dirty="0">
              <a:solidFill>
                <a:schemeClr val="bg1"/>
              </a:solidFill>
              <a:latin typeface="Bahnschrift Condensed" panose="020B0502040204020203" pitchFamily="34" charset="0"/>
            </a:endParaRPr>
          </a:p>
          <a:p>
            <a:pPr algn="just"/>
            <a:endParaRPr lang="es-ES" sz="3200" dirty="0">
              <a:solidFill>
                <a:schemeClr val="bg1"/>
              </a:solidFill>
              <a:latin typeface="Bahnschrift Condensed" panose="020B0502040204020203" pitchFamily="34" charset="0"/>
            </a:endParaRPr>
          </a:p>
        </p:txBody>
      </p:sp>
      <p:sp>
        <p:nvSpPr>
          <p:cNvPr id="4" name="Rectángulo 3">
            <a:extLst>
              <a:ext uri="{FF2B5EF4-FFF2-40B4-BE49-F238E27FC236}">
                <a16:creationId xmlns="" xmlns:a16="http://schemas.microsoft.com/office/drawing/2014/main" id="{42FE16FB-14A2-4961-A76E-D8165C603608}"/>
              </a:ext>
            </a:extLst>
          </p:cNvPr>
          <p:cNvSpPr/>
          <p:nvPr/>
        </p:nvSpPr>
        <p:spPr>
          <a:xfrm>
            <a:off x="545125" y="2274841"/>
            <a:ext cx="8053754" cy="2862322"/>
          </a:xfrm>
          <a:prstGeom prst="rect">
            <a:avLst/>
          </a:prstGeom>
        </p:spPr>
        <p:txBody>
          <a:bodyPr wrap="square">
            <a:spAutoFit/>
          </a:bodyPr>
          <a:lstStyle/>
          <a:p>
            <a:r>
              <a:rPr lang="es-ES" sz="2000" dirty="0">
                <a:solidFill>
                  <a:prstClr val="white"/>
                </a:solidFill>
                <a:latin typeface="Bahnschrift Condensed" panose="020B0502040204020203" pitchFamily="34" charset="0"/>
              </a:rPr>
              <a:t>Existe un PROTOCOLO DE VIOLENCIA INTERNA (Res. Min 000922) que carece de perspectiva de género y que muchas veces por desconocimiento o por omisión por parte de la Dirección, no se activa. </a:t>
            </a:r>
          </a:p>
          <a:p>
            <a:r>
              <a:rPr lang="es-ES" sz="2000" dirty="0" err="1">
                <a:solidFill>
                  <a:prstClr val="white"/>
                </a:solidFill>
                <a:latin typeface="Bahnschrift Condensed" panose="020B0502040204020203" pitchFamily="34" charset="0"/>
              </a:rPr>
              <a:t>Lxs</a:t>
            </a:r>
            <a:r>
              <a:rPr lang="es-ES" sz="2000" dirty="0">
                <a:solidFill>
                  <a:prstClr val="white"/>
                </a:solidFill>
                <a:latin typeface="Bahnschrift Condensed" panose="020B0502040204020203" pitchFamily="34" charset="0"/>
              </a:rPr>
              <a:t> </a:t>
            </a:r>
            <a:r>
              <a:rPr lang="es-ES" sz="2000" dirty="0" err="1">
                <a:solidFill>
                  <a:prstClr val="white"/>
                </a:solidFill>
                <a:latin typeface="Bahnschrift Condensed" panose="020B0502040204020203" pitchFamily="34" charset="0"/>
              </a:rPr>
              <a:t>trabajadorxs</a:t>
            </a:r>
            <a:r>
              <a:rPr lang="es-ES" sz="2000" dirty="0">
                <a:solidFill>
                  <a:prstClr val="white"/>
                </a:solidFill>
                <a:latin typeface="Bahnschrift Condensed" panose="020B0502040204020203" pitchFamily="34" charset="0"/>
              </a:rPr>
              <a:t> debemos tener conocimiento del protocolo existente para poder denunciar cada caso que atente contra nuestra dignidad.</a:t>
            </a:r>
          </a:p>
          <a:p>
            <a:r>
              <a:rPr lang="es-ES" sz="2000" dirty="0">
                <a:solidFill>
                  <a:prstClr val="white"/>
                </a:solidFill>
                <a:latin typeface="Bahnschrift Condensed" panose="020B0502040204020203" pitchFamily="34" charset="0"/>
              </a:rPr>
              <a:t>Los gremios debemos asumir el compromiso de impulsar las modificaciones correspondientes para que el protocolo tenga perspectiva de género y que el mismo se cumpla.</a:t>
            </a:r>
          </a:p>
        </p:txBody>
      </p:sp>
    </p:spTree>
    <p:extLst>
      <p:ext uri="{BB962C8B-B14F-4D97-AF65-F5344CB8AC3E}">
        <p14:creationId xmlns:p14="http://schemas.microsoft.com/office/powerpoint/2010/main" val="775646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3A228A-10B1-4DB4-BAFF-99D4F6B1EC4C}"/>
              </a:ext>
            </a:extLst>
          </p:cNvPr>
          <p:cNvSpPr>
            <a:spLocks noGrp="1"/>
          </p:cNvSpPr>
          <p:nvPr>
            <p:ph type="ctrTitle"/>
          </p:nvPr>
        </p:nvSpPr>
        <p:spPr>
          <a:xfrm>
            <a:off x="545125" y="188641"/>
            <a:ext cx="7965032" cy="1296144"/>
          </a:xfrm>
        </p:spPr>
        <p:txBody>
          <a:bodyPr>
            <a:normAutofit fontScale="90000"/>
          </a:bodyPr>
          <a:lstStyle/>
          <a:p>
            <a:pPr algn="l"/>
            <a:r>
              <a:rPr lang="es-ES" sz="3000" u="sng" dirty="0">
                <a:solidFill>
                  <a:schemeClr val="bg1"/>
                </a:solidFill>
                <a:latin typeface="Bahnschrift Condensed" panose="020B0502040204020203" pitchFamily="34" charset="0"/>
              </a:rPr>
              <a:t>Reclamo de CICOP “PROTOCOLO DE PREVENCIÓN DE VIOLENCIA en todos los hospitales y centros de salud”.  </a:t>
            </a:r>
          </a:p>
        </p:txBody>
      </p:sp>
      <p:sp>
        <p:nvSpPr>
          <p:cNvPr id="3" name="Subtítulo 2">
            <a:extLst>
              <a:ext uri="{FF2B5EF4-FFF2-40B4-BE49-F238E27FC236}">
                <a16:creationId xmlns="" xmlns:a16="http://schemas.microsoft.com/office/drawing/2014/main" id="{D19E7CBB-5AB6-4BF9-8B84-850534D79BDD}"/>
              </a:ext>
            </a:extLst>
          </p:cNvPr>
          <p:cNvSpPr>
            <a:spLocks noGrp="1"/>
          </p:cNvSpPr>
          <p:nvPr>
            <p:ph type="subTitle" idx="1"/>
          </p:nvPr>
        </p:nvSpPr>
        <p:spPr>
          <a:xfrm>
            <a:off x="706903" y="1772816"/>
            <a:ext cx="7891976" cy="4555098"/>
          </a:xfrm>
        </p:spPr>
        <p:txBody>
          <a:bodyPr>
            <a:noAutofit/>
          </a:bodyPr>
          <a:lstStyle/>
          <a:p>
            <a:pPr algn="just"/>
            <a:r>
              <a:rPr lang="es-ES" sz="2000" dirty="0" smtClean="0">
                <a:solidFill>
                  <a:schemeClr val="bg1"/>
                </a:solidFill>
                <a:latin typeface="Bahnschrift Condensed" panose="020B0502040204020203" pitchFamily="34" charset="0"/>
              </a:rPr>
              <a:t>1</a:t>
            </a:r>
            <a:r>
              <a:rPr lang="es-ES" sz="2000" dirty="0">
                <a:solidFill>
                  <a:schemeClr val="bg1"/>
                </a:solidFill>
                <a:latin typeface="Bahnschrift Condensed" panose="020B0502040204020203" pitchFamily="34" charset="0"/>
              </a:rPr>
              <a:t>) Presencia policial suficiente en las afueras de los establecimientos. </a:t>
            </a:r>
          </a:p>
          <a:p>
            <a:pPr algn="just"/>
            <a:r>
              <a:rPr lang="es-ES" sz="2000" dirty="0">
                <a:solidFill>
                  <a:schemeClr val="bg1"/>
                </a:solidFill>
                <a:latin typeface="Bahnschrift Condensed" panose="020B0502040204020203" pitchFamily="34" charset="0"/>
              </a:rPr>
              <a:t>2) </a:t>
            </a:r>
            <a:r>
              <a:rPr lang="es-ES" sz="2000" dirty="0" err="1">
                <a:solidFill>
                  <a:schemeClr val="bg1"/>
                </a:solidFill>
                <a:latin typeface="Bahnschrift Condensed" panose="020B0502040204020203" pitchFamily="34" charset="0"/>
              </a:rPr>
              <a:t>Cuidadorxs</a:t>
            </a:r>
            <a:r>
              <a:rPr lang="es-ES" sz="2000" dirty="0">
                <a:solidFill>
                  <a:schemeClr val="bg1"/>
                </a:solidFill>
                <a:latin typeface="Bahnschrift Condensed" panose="020B0502040204020203" pitchFamily="34" charset="0"/>
              </a:rPr>
              <a:t> </a:t>
            </a:r>
            <a:r>
              <a:rPr lang="es-ES" sz="2000" dirty="0" err="1">
                <a:solidFill>
                  <a:schemeClr val="bg1"/>
                </a:solidFill>
                <a:latin typeface="Bahnschrift Condensed" panose="020B0502040204020203" pitchFamily="34" charset="0"/>
              </a:rPr>
              <a:t>hospitalarixs</a:t>
            </a:r>
            <a:r>
              <a:rPr lang="es-ES" sz="2000" dirty="0">
                <a:solidFill>
                  <a:schemeClr val="bg1"/>
                </a:solidFill>
                <a:latin typeface="Bahnschrift Condensed" panose="020B0502040204020203" pitchFamily="34" charset="0"/>
              </a:rPr>
              <a:t> en número necesario y </a:t>
            </a:r>
            <a:r>
              <a:rPr lang="es-ES" sz="2000" dirty="0" err="1">
                <a:solidFill>
                  <a:schemeClr val="bg1"/>
                </a:solidFill>
                <a:latin typeface="Bahnschrift Condensed" panose="020B0502040204020203" pitchFamily="34" charset="0"/>
              </a:rPr>
              <a:t>capacitadxs</a:t>
            </a:r>
            <a:r>
              <a:rPr lang="es-ES" sz="2000" dirty="0">
                <a:solidFill>
                  <a:schemeClr val="bg1"/>
                </a:solidFill>
                <a:latin typeface="Bahnschrift Condensed" panose="020B0502040204020203" pitchFamily="34" charset="0"/>
              </a:rPr>
              <a:t> para cumplir con sus funciones.</a:t>
            </a:r>
          </a:p>
          <a:p>
            <a:pPr algn="just"/>
            <a:r>
              <a:rPr lang="es-ES" sz="2000" dirty="0">
                <a:solidFill>
                  <a:schemeClr val="bg1"/>
                </a:solidFill>
                <a:latin typeface="Bahnschrift Condensed" panose="020B0502040204020203" pitchFamily="34" charset="0"/>
              </a:rPr>
              <a:t> 3) Dispositivos de atención, orientación y distribución de la demanda (</a:t>
            </a:r>
            <a:r>
              <a:rPr lang="es-ES" sz="2000" dirty="0" err="1">
                <a:solidFill>
                  <a:schemeClr val="bg1"/>
                </a:solidFill>
                <a:latin typeface="Bahnschrift Condensed" panose="020B0502040204020203" pitchFamily="34" charset="0"/>
              </a:rPr>
              <a:t>triage</a:t>
            </a:r>
            <a:r>
              <a:rPr lang="es-ES" sz="2000" dirty="0">
                <a:solidFill>
                  <a:schemeClr val="bg1"/>
                </a:solidFill>
                <a:latin typeface="Bahnschrift Condensed" panose="020B0502040204020203" pitchFamily="34" charset="0"/>
              </a:rPr>
              <a:t>, consultorios de demanda espontánea).</a:t>
            </a:r>
          </a:p>
          <a:p>
            <a:pPr algn="just"/>
            <a:r>
              <a:rPr lang="es-ES" sz="2000" dirty="0">
                <a:solidFill>
                  <a:schemeClr val="bg1"/>
                </a:solidFill>
                <a:latin typeface="Bahnschrift Condensed" panose="020B0502040204020203" pitchFamily="34" charset="0"/>
              </a:rPr>
              <a:t>4) Funcionamiento regular de los Comités Mixtos de Salud y Seguridad en cada institución. </a:t>
            </a:r>
          </a:p>
          <a:p>
            <a:pPr algn="just"/>
            <a:r>
              <a:rPr lang="es-ES" sz="2000" b="1" i="1" dirty="0">
                <a:solidFill>
                  <a:schemeClr val="accent6"/>
                </a:solidFill>
                <a:latin typeface="Bahnschrift Condensed" panose="020B0502040204020203" pitchFamily="34" charset="0"/>
              </a:rPr>
              <a:t>Tener en cuenta! Protocolo de acción de  prevención de situaciones de Violencia externa en ámbito de la Administración Pública( Res. Min. 000923) : Se deberá garantizar que se cumpla.</a:t>
            </a:r>
          </a:p>
          <a:p>
            <a:pPr algn="just"/>
            <a:endParaRPr lang="es-ES" sz="2800" b="1" dirty="0">
              <a:solidFill>
                <a:schemeClr val="bg1"/>
              </a:solidFill>
              <a:latin typeface="Bahnschrift Condensed" panose="020B0502040204020203" pitchFamily="34" charset="0"/>
            </a:endParaRPr>
          </a:p>
          <a:p>
            <a:pPr algn="just"/>
            <a:endParaRPr lang="es-ES" sz="2800" dirty="0">
              <a:solidFill>
                <a:schemeClr val="bg1"/>
              </a:solidFill>
              <a:latin typeface="Bahnschrift Condensed" panose="020B0502040204020203" pitchFamily="34" charset="0"/>
            </a:endParaRPr>
          </a:p>
          <a:p>
            <a:pPr algn="just"/>
            <a:endParaRPr lang="es-ES" sz="28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391802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3A228A-10B1-4DB4-BAFF-99D4F6B1EC4C}"/>
              </a:ext>
            </a:extLst>
          </p:cNvPr>
          <p:cNvSpPr>
            <a:spLocks noGrp="1"/>
          </p:cNvSpPr>
          <p:nvPr>
            <p:ph type="ctrTitle"/>
          </p:nvPr>
        </p:nvSpPr>
        <p:spPr>
          <a:xfrm>
            <a:off x="477983" y="457210"/>
            <a:ext cx="8120895" cy="1676400"/>
          </a:xfrm>
        </p:spPr>
        <p:txBody>
          <a:bodyPr>
            <a:noAutofit/>
          </a:bodyPr>
          <a:lstStyle/>
          <a:p>
            <a:pPr algn="l"/>
            <a:r>
              <a:rPr lang="es-ES" sz="4000" u="sng" dirty="0">
                <a:solidFill>
                  <a:schemeClr val="bg1"/>
                </a:solidFill>
                <a:latin typeface="Bahnschrift Condensed" panose="020B0502040204020203" pitchFamily="34" charset="0"/>
              </a:rPr>
              <a:t>LEY PROVINCIAL 14.893 LICENCIA PARA VÍCTIMAS DE VIOLENCIA DE GÉNERO PARA TRABAJADORAS DE LA ADMINISTRACIÓN PÚBLICA</a:t>
            </a:r>
          </a:p>
        </p:txBody>
      </p:sp>
      <p:sp>
        <p:nvSpPr>
          <p:cNvPr id="3" name="Subtítulo 2">
            <a:extLst>
              <a:ext uri="{FF2B5EF4-FFF2-40B4-BE49-F238E27FC236}">
                <a16:creationId xmlns="" xmlns:a16="http://schemas.microsoft.com/office/drawing/2014/main" id="{D19E7CBB-5AB6-4BF9-8B84-850534D79BDD}"/>
              </a:ext>
            </a:extLst>
          </p:cNvPr>
          <p:cNvSpPr>
            <a:spLocks noGrp="1"/>
          </p:cNvSpPr>
          <p:nvPr>
            <p:ph type="subTitle" idx="1"/>
          </p:nvPr>
        </p:nvSpPr>
        <p:spPr>
          <a:xfrm>
            <a:off x="384485" y="2286043"/>
            <a:ext cx="8214413" cy="4156363"/>
          </a:xfrm>
        </p:spPr>
        <p:txBody>
          <a:bodyPr>
            <a:normAutofit fontScale="92500" lnSpcReduction="20000"/>
          </a:bodyPr>
          <a:lstStyle/>
          <a:p>
            <a:pPr algn="just"/>
            <a:r>
              <a:rPr lang="es-ES" sz="3200" dirty="0">
                <a:solidFill>
                  <a:schemeClr val="bg1"/>
                </a:solidFill>
                <a:latin typeface="Bahnschrift Condensed" panose="020B0502040204020203" pitchFamily="34" charset="0"/>
              </a:rPr>
              <a:t>Su implementación es sumamente importante para que las trabajadoras e identidades disidentes que hayan sido víctimas de violencia de género puedan ser asistidas, puedan recibir la contención psicológica adecuada y puedan accionar judicialmente, sin que pierdan parte de sus sueldos o sean estigmatizadas como pacientes de Salud Mental otorgándoles una licencia psiquiátrica.</a:t>
            </a:r>
          </a:p>
          <a:p>
            <a:pPr algn="just"/>
            <a:r>
              <a:rPr lang="es-ES" sz="3200" dirty="0">
                <a:solidFill>
                  <a:schemeClr val="bg1"/>
                </a:solidFill>
                <a:latin typeface="Bahnschrift Condensed" panose="020B0502040204020203" pitchFamily="34" charset="0"/>
              </a:rPr>
              <a:t>Sancionada en diciembre 2016, aún sin reglamentar.</a:t>
            </a:r>
          </a:p>
          <a:p>
            <a:pPr algn="just"/>
            <a:endParaRPr lang="es-ES" sz="3200" b="1" dirty="0">
              <a:solidFill>
                <a:schemeClr val="bg1"/>
              </a:solidFill>
              <a:latin typeface="Bahnschrift Condensed" panose="020B0502040204020203" pitchFamily="34" charset="0"/>
            </a:endParaRPr>
          </a:p>
          <a:p>
            <a:pPr algn="just"/>
            <a:endParaRPr lang="es-ES" sz="32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1193019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D58FF8E-CC8F-4991-88C7-913D5F9E6261}"/>
              </a:ext>
            </a:extLst>
          </p:cNvPr>
          <p:cNvSpPr>
            <a:spLocks noGrp="1"/>
          </p:cNvSpPr>
          <p:nvPr>
            <p:ph type="ctrTitle"/>
          </p:nvPr>
        </p:nvSpPr>
        <p:spPr>
          <a:xfrm>
            <a:off x="1143000" y="239151"/>
            <a:ext cx="6858000" cy="1026942"/>
          </a:xfrm>
        </p:spPr>
        <p:txBody>
          <a:bodyPr>
            <a:normAutofit/>
          </a:bodyPr>
          <a:lstStyle/>
          <a:p>
            <a:r>
              <a:rPr lang="es-ES" sz="3000" u="sng" dirty="0">
                <a:solidFill>
                  <a:schemeClr val="bg1"/>
                </a:solidFill>
                <a:latin typeface="Bahnschrift Condensed" panose="020B0502040204020203" pitchFamily="34" charset="0"/>
              </a:rPr>
              <a:t>Reflexiones finales</a:t>
            </a:r>
          </a:p>
        </p:txBody>
      </p:sp>
      <p:sp>
        <p:nvSpPr>
          <p:cNvPr id="3" name="Subtítulo 2">
            <a:extLst>
              <a:ext uri="{FF2B5EF4-FFF2-40B4-BE49-F238E27FC236}">
                <a16:creationId xmlns="" xmlns:a16="http://schemas.microsoft.com/office/drawing/2014/main" id="{52C4EE79-93A7-4C81-80B3-098F447C4607}"/>
              </a:ext>
            </a:extLst>
          </p:cNvPr>
          <p:cNvSpPr>
            <a:spLocks noGrp="1"/>
          </p:cNvSpPr>
          <p:nvPr>
            <p:ph type="subTitle" idx="1"/>
          </p:nvPr>
        </p:nvSpPr>
        <p:spPr>
          <a:xfrm>
            <a:off x="348175" y="1266094"/>
            <a:ext cx="8419514" cy="5190979"/>
          </a:xfrm>
        </p:spPr>
        <p:txBody>
          <a:bodyPr>
            <a:normAutofit/>
          </a:bodyPr>
          <a:lstStyle/>
          <a:p>
            <a:pPr algn="just"/>
            <a:endParaRPr lang="es-ES" sz="2000" dirty="0" smtClean="0">
              <a:solidFill>
                <a:schemeClr val="bg1"/>
              </a:solidFill>
              <a:latin typeface="Bahnschrift Condensed" panose="020B0502040204020203" pitchFamily="34" charset="0"/>
            </a:endParaRPr>
          </a:p>
          <a:p>
            <a:pPr algn="just"/>
            <a:r>
              <a:rPr lang="es-ES" sz="2000" dirty="0" smtClean="0">
                <a:solidFill>
                  <a:schemeClr val="bg1"/>
                </a:solidFill>
                <a:latin typeface="Bahnschrift Condensed" panose="020B0502040204020203" pitchFamily="34" charset="0"/>
              </a:rPr>
              <a:t>-</a:t>
            </a:r>
            <a:r>
              <a:rPr lang="es-ES" sz="2000" dirty="0">
                <a:solidFill>
                  <a:schemeClr val="bg1"/>
                </a:solidFill>
                <a:latin typeface="Bahnschrift Condensed" panose="020B0502040204020203" pitchFamily="34" charset="0"/>
              </a:rPr>
              <a:t>Conocer nuestros derechos como trabajadorxs es un camino para poder ejercerlos.</a:t>
            </a:r>
          </a:p>
          <a:p>
            <a:pPr algn="just"/>
            <a:r>
              <a:rPr lang="es-ES" sz="2000" dirty="0">
                <a:solidFill>
                  <a:schemeClr val="bg1"/>
                </a:solidFill>
                <a:latin typeface="Bahnschrift Condensed" panose="020B0502040204020203" pitchFamily="34" charset="0"/>
              </a:rPr>
              <a:t>-Muchas veces tenemos que sostener</a:t>
            </a:r>
            <a:r>
              <a:rPr lang="es-ES" sz="3200" dirty="0">
                <a:solidFill>
                  <a:schemeClr val="bg1"/>
                </a:solidFill>
                <a:latin typeface="Bahnschrift Condensed" panose="020B0502040204020203" pitchFamily="34" charset="0"/>
              </a:rPr>
              <a:t> </a:t>
            </a:r>
            <a:r>
              <a:rPr lang="es-ES" sz="2000" dirty="0">
                <a:solidFill>
                  <a:schemeClr val="bg1"/>
                </a:solidFill>
                <a:latin typeface="Bahnschrift Condensed" panose="020B0502040204020203" pitchFamily="34" charset="0"/>
              </a:rPr>
              <a:t>acciones para que se concreten esos derechos laborales.</a:t>
            </a:r>
          </a:p>
          <a:p>
            <a:pPr algn="just"/>
            <a:endParaRPr lang="es-ES" sz="3200" dirty="0">
              <a:solidFill>
                <a:schemeClr val="bg1"/>
              </a:solidFill>
              <a:latin typeface="Bahnschrift Condensed" panose="020B0502040204020203" pitchFamily="34" charset="0"/>
            </a:endParaRPr>
          </a:p>
          <a:p>
            <a:endParaRPr lang="es-ES" dirty="0">
              <a:solidFill>
                <a:schemeClr val="bg1"/>
              </a:solidFill>
              <a:latin typeface="Bahnschrift Condensed" panose="020B0502040204020203" pitchFamily="34" charset="0"/>
            </a:endParaRPr>
          </a:p>
        </p:txBody>
      </p:sp>
      <p:sp>
        <p:nvSpPr>
          <p:cNvPr id="4" name="Rectángulo 3">
            <a:extLst>
              <a:ext uri="{FF2B5EF4-FFF2-40B4-BE49-F238E27FC236}">
                <a16:creationId xmlns="" xmlns:a16="http://schemas.microsoft.com/office/drawing/2014/main" id="{E4AC472A-42D8-42AC-BF78-BF11C4CF6F80}"/>
              </a:ext>
            </a:extLst>
          </p:cNvPr>
          <p:cNvSpPr/>
          <p:nvPr/>
        </p:nvSpPr>
        <p:spPr>
          <a:xfrm>
            <a:off x="348177" y="3429000"/>
            <a:ext cx="8345658" cy="187220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r>
              <a:rPr lang="es-ES" sz="2000" dirty="0">
                <a:solidFill>
                  <a:prstClr val="white"/>
                </a:solidFill>
              </a:rPr>
              <a:t>Es importante poder difundir entre las mujeres e identidades disidentes trabajadoras los derechos laborales, conformando redes  que fortalezcan intercambios y poniendo el eje en el valor del trabajo en condiciones dignas, respetándose nuestros  derechos y garantizándose la equidad de género.</a:t>
            </a:r>
          </a:p>
        </p:txBody>
      </p:sp>
      <p:pic>
        <p:nvPicPr>
          <p:cNvPr id="6" name="Imagen 5">
            <a:extLst>
              <a:ext uri="{FF2B5EF4-FFF2-40B4-BE49-F238E27FC236}">
                <a16:creationId xmlns="" xmlns:a16="http://schemas.microsoft.com/office/drawing/2014/main" id="{98456097-9312-4AB7-841E-482B8A3AC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1591" y="5620473"/>
            <a:ext cx="2078831" cy="616840"/>
          </a:xfrm>
          <a:prstGeom prst="rect">
            <a:avLst/>
          </a:prstGeom>
        </p:spPr>
      </p:pic>
    </p:spTree>
    <p:extLst>
      <p:ext uri="{BB962C8B-B14F-4D97-AF65-F5344CB8AC3E}">
        <p14:creationId xmlns:p14="http://schemas.microsoft.com/office/powerpoint/2010/main" val="211169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49ACE6-FAF8-4667-A02D-1B710706ACAA}"/>
              </a:ext>
            </a:extLst>
          </p:cNvPr>
          <p:cNvSpPr>
            <a:spLocks noGrp="1"/>
          </p:cNvSpPr>
          <p:nvPr>
            <p:ph type="ctrTitle"/>
          </p:nvPr>
        </p:nvSpPr>
        <p:spPr>
          <a:xfrm>
            <a:off x="280741" y="260649"/>
            <a:ext cx="8539915" cy="2520280"/>
          </a:xfrm>
        </p:spPr>
        <p:txBody>
          <a:bodyPr>
            <a:noAutofit/>
          </a:bodyPr>
          <a:lstStyle/>
          <a:p>
            <a:pPr algn="l"/>
            <a:r>
              <a:rPr lang="es-ES" sz="2400" b="1" u="sng" dirty="0" smtClean="0">
                <a:solidFill>
                  <a:schemeClr val="bg1"/>
                </a:solidFill>
                <a:latin typeface="Arial Black" panose="020B0A04020102020204" pitchFamily="34" charset="0"/>
              </a:rPr>
              <a:t>Género</a:t>
            </a:r>
            <a:r>
              <a:rPr lang="es-ES" sz="2400" b="1" dirty="0">
                <a:solidFill>
                  <a:schemeClr val="bg1"/>
                </a:solidFill>
                <a:latin typeface="Bahnschrift Condensed" panose="020B0502040204020203" pitchFamily="34" charset="0"/>
              </a:rPr>
              <a:t>: Conjunto de ideas, creencias y atribuciones sociales construida en cada cultura y momento histórico, tomando como base la diferencia sexual y construyendo a partir de ellos  los conceptos de “masculinidad” y “feminidad”, los cuales determinan el comportamiento, las funciones, oportunidades, valoración y la relación entre hombres mujeres.</a:t>
            </a:r>
          </a:p>
        </p:txBody>
      </p:sp>
      <p:sp>
        <p:nvSpPr>
          <p:cNvPr id="4" name="CuadroTexto 3">
            <a:extLst>
              <a:ext uri="{FF2B5EF4-FFF2-40B4-BE49-F238E27FC236}">
                <a16:creationId xmlns:a16="http://schemas.microsoft.com/office/drawing/2014/main" xmlns="" id="{88BB0A89-F5AF-4C1F-9783-2E9182B43044}"/>
              </a:ext>
            </a:extLst>
          </p:cNvPr>
          <p:cNvSpPr txBox="1"/>
          <p:nvPr/>
        </p:nvSpPr>
        <p:spPr>
          <a:xfrm>
            <a:off x="323530" y="3482311"/>
            <a:ext cx="8496944" cy="3046988"/>
          </a:xfrm>
          <a:prstGeom prst="rect">
            <a:avLst/>
          </a:prstGeom>
          <a:noFill/>
        </p:spPr>
        <p:txBody>
          <a:bodyPr wrap="square" rtlCol="0">
            <a:spAutoFit/>
          </a:bodyPr>
          <a:lstStyle/>
          <a:p>
            <a:r>
              <a:rPr lang="es-ES" sz="2400" dirty="0" smtClean="0">
                <a:solidFill>
                  <a:prstClr val="white"/>
                </a:solidFill>
                <a:latin typeface="Bahnschrift Condensed" panose="020B0502040204020203" pitchFamily="34" charset="0"/>
              </a:rPr>
              <a:t>Según </a:t>
            </a:r>
            <a:r>
              <a:rPr lang="es-ES" sz="2400" dirty="0">
                <a:solidFill>
                  <a:prstClr val="white"/>
                </a:solidFill>
                <a:latin typeface="Bahnschrift Condensed" panose="020B0502040204020203" pitchFamily="34" charset="0"/>
              </a:rPr>
              <a:t>este </a:t>
            </a:r>
            <a:r>
              <a:rPr lang="es-ES" sz="2400" dirty="0" smtClean="0">
                <a:solidFill>
                  <a:prstClr val="white"/>
                </a:solidFill>
                <a:latin typeface="Bahnschrift Condensed" panose="020B0502040204020203" pitchFamily="34" charset="0"/>
              </a:rPr>
              <a:t>concepto, </a:t>
            </a:r>
            <a:r>
              <a:rPr lang="es-ES" sz="2400" dirty="0">
                <a:solidFill>
                  <a:prstClr val="white"/>
                </a:solidFill>
                <a:latin typeface="Bahnschrift Condensed" panose="020B0502040204020203" pitchFamily="34" charset="0"/>
              </a:rPr>
              <a:t>la sociedad </a:t>
            </a:r>
            <a:r>
              <a:rPr lang="es-ES" sz="2400" dirty="0" smtClean="0">
                <a:solidFill>
                  <a:prstClr val="white"/>
                </a:solidFill>
                <a:latin typeface="Bahnschrift Condensed" panose="020B0502040204020203" pitchFamily="34" charset="0"/>
              </a:rPr>
              <a:t>sólo </a:t>
            </a:r>
            <a:r>
              <a:rPr lang="es-ES" sz="2400" dirty="0">
                <a:solidFill>
                  <a:prstClr val="white"/>
                </a:solidFill>
                <a:latin typeface="Bahnschrift Condensed" panose="020B0502040204020203" pitchFamily="34" charset="0"/>
              </a:rPr>
              <a:t>puede verse en un sistema dicotómico y </a:t>
            </a:r>
            <a:r>
              <a:rPr lang="es-ES" sz="2400" dirty="0" smtClean="0">
                <a:solidFill>
                  <a:prstClr val="white"/>
                </a:solidFill>
                <a:latin typeface="Bahnschrift Condensed" panose="020B0502040204020203" pitchFamily="34" charset="0"/>
              </a:rPr>
              <a:t>jerárquico: </a:t>
            </a:r>
            <a:r>
              <a:rPr lang="es-ES" sz="2400" dirty="0">
                <a:solidFill>
                  <a:prstClr val="white"/>
                </a:solidFill>
                <a:latin typeface="Bahnschrift Condensed" panose="020B0502040204020203" pitchFamily="34" charset="0"/>
              </a:rPr>
              <a:t>el sexo físico, la identidad de género y el papel social del género deberían encuadrar a cualquier persona dentro de normas íntegramente masculinas o </a:t>
            </a:r>
            <a:r>
              <a:rPr lang="es-ES" sz="2400" dirty="0" smtClean="0">
                <a:solidFill>
                  <a:prstClr val="white"/>
                </a:solidFill>
                <a:latin typeface="Bahnschrift Condensed" panose="020B0502040204020203" pitchFamily="34" charset="0"/>
              </a:rPr>
              <a:t>femeninas.</a:t>
            </a:r>
            <a:r>
              <a:rPr lang="es-ES" sz="2400" dirty="0">
                <a:solidFill>
                  <a:prstClr val="black"/>
                </a:solidFill>
                <a:latin typeface="Bahnschrift Condensed" panose="020B0502040204020203" pitchFamily="34" charset="0"/>
              </a:rPr>
              <a:t> </a:t>
            </a:r>
            <a:endParaRPr lang="es-ES" sz="2400" dirty="0" smtClean="0">
              <a:solidFill>
                <a:prstClr val="black"/>
              </a:solidFill>
              <a:latin typeface="Bahnschrift Condensed" panose="020B0502040204020203" pitchFamily="34" charset="0"/>
            </a:endParaRPr>
          </a:p>
          <a:p>
            <a:endParaRPr lang="es-ES" sz="2400" dirty="0" smtClean="0">
              <a:solidFill>
                <a:prstClr val="black"/>
              </a:solidFill>
              <a:latin typeface="Bahnschrift Condensed" panose="020B0502040204020203" pitchFamily="34" charset="0"/>
            </a:endParaRPr>
          </a:p>
          <a:p>
            <a:r>
              <a:rPr lang="es-ES" sz="2400" b="1" dirty="0" smtClean="0">
                <a:solidFill>
                  <a:srgbClr val="00B050"/>
                </a:solidFill>
                <a:latin typeface="Bahnschrift Condensed" panose="020B0502040204020203" pitchFamily="34" charset="0"/>
              </a:rPr>
              <a:t>Sin </a:t>
            </a:r>
            <a:r>
              <a:rPr lang="es-ES" sz="2400" b="1" dirty="0">
                <a:solidFill>
                  <a:srgbClr val="00B050"/>
                </a:solidFill>
                <a:latin typeface="Bahnschrift Condensed" panose="020B0502040204020203" pitchFamily="34" charset="0"/>
              </a:rPr>
              <a:t>embargo la diversidad sexual existente interpela al binarismo y a la heteronormatividad.</a:t>
            </a:r>
          </a:p>
        </p:txBody>
      </p:sp>
    </p:spTree>
    <p:extLst>
      <p:ext uri="{BB962C8B-B14F-4D97-AF65-F5344CB8AC3E}">
        <p14:creationId xmlns:p14="http://schemas.microsoft.com/office/powerpoint/2010/main" val="337155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49ACE6-FAF8-4667-A02D-1B710706ACAA}"/>
              </a:ext>
            </a:extLst>
          </p:cNvPr>
          <p:cNvSpPr>
            <a:spLocks noGrp="1"/>
          </p:cNvSpPr>
          <p:nvPr>
            <p:ph type="ctrTitle"/>
          </p:nvPr>
        </p:nvSpPr>
        <p:spPr>
          <a:xfrm>
            <a:off x="107505" y="195"/>
            <a:ext cx="8840932" cy="3356798"/>
          </a:xfrm>
          <a:effectLst>
            <a:outerShdw blurRad="50800" dist="38100" dir="13500000" algn="br" rotWithShape="0">
              <a:prstClr val="black">
                <a:alpha val="40000"/>
              </a:prstClr>
            </a:outerShdw>
          </a:effectLst>
          <a:scene3d>
            <a:camera prst="orthographicFront"/>
            <a:lightRig rig="threePt" dir="t"/>
          </a:scene3d>
          <a:sp3d>
            <a:bevelT/>
          </a:sp3d>
        </p:spPr>
        <p:txBody>
          <a:bodyPr>
            <a:noAutofit/>
          </a:bodyPr>
          <a:lstStyle/>
          <a:p>
            <a:pPr algn="l"/>
            <a:r>
              <a:rPr lang="es-ES" sz="4400" b="1" dirty="0" smtClean="0">
                <a:solidFill>
                  <a:srgbClr val="7030A0"/>
                </a:solidFill>
                <a:latin typeface="Arial Black" panose="020B0A04020102020204" pitchFamily="34" charset="0"/>
              </a:rPr>
              <a:t/>
            </a:r>
            <a:br>
              <a:rPr lang="es-ES" sz="4400" b="1" dirty="0" smtClean="0">
                <a:solidFill>
                  <a:srgbClr val="7030A0"/>
                </a:solidFill>
                <a:latin typeface="Arial Black" panose="020B0A04020102020204" pitchFamily="34" charset="0"/>
              </a:rPr>
            </a:br>
            <a:r>
              <a:rPr lang="es-ES" sz="4400" b="1" dirty="0">
                <a:solidFill>
                  <a:srgbClr val="7030A0"/>
                </a:solidFill>
                <a:latin typeface="Arial Black" panose="020B0A04020102020204" pitchFamily="34" charset="0"/>
              </a:rPr>
              <a:t/>
            </a:r>
            <a:br>
              <a:rPr lang="es-ES" sz="4400" b="1" dirty="0">
                <a:solidFill>
                  <a:srgbClr val="7030A0"/>
                </a:solidFill>
                <a:latin typeface="Arial Black" panose="020B0A04020102020204" pitchFamily="34" charset="0"/>
              </a:rPr>
            </a:br>
            <a:r>
              <a:rPr lang="es-ES" sz="4400" b="1" dirty="0" smtClean="0">
                <a:solidFill>
                  <a:srgbClr val="7030A0"/>
                </a:solidFill>
                <a:latin typeface="Arial Black" panose="020B0A04020102020204" pitchFamily="34" charset="0"/>
              </a:rPr>
              <a:t/>
            </a:r>
            <a:br>
              <a:rPr lang="es-ES" sz="4400" b="1" dirty="0" smtClean="0">
                <a:solidFill>
                  <a:srgbClr val="7030A0"/>
                </a:solidFill>
                <a:latin typeface="Arial Black" panose="020B0A04020102020204" pitchFamily="34" charset="0"/>
              </a:rPr>
            </a:br>
            <a:r>
              <a:rPr lang="es-ES" sz="4400" b="1" dirty="0">
                <a:solidFill>
                  <a:srgbClr val="7030A0"/>
                </a:solidFill>
                <a:latin typeface="Arial Black" panose="020B0A04020102020204" pitchFamily="34" charset="0"/>
              </a:rPr>
              <a:t/>
            </a:r>
            <a:br>
              <a:rPr lang="es-ES" sz="4400" b="1" dirty="0">
                <a:solidFill>
                  <a:srgbClr val="7030A0"/>
                </a:solidFill>
                <a:latin typeface="Arial Black" panose="020B0A04020102020204" pitchFamily="34" charset="0"/>
              </a:rPr>
            </a:br>
            <a:r>
              <a:rPr lang="es-ES" sz="4400" b="1" dirty="0" smtClean="0">
                <a:solidFill>
                  <a:srgbClr val="8C3FC5"/>
                </a:solidFill>
                <a:latin typeface="Arial Black" panose="020B0A04020102020204" pitchFamily="34" charset="0"/>
              </a:rPr>
              <a:t>GÉNEROS</a:t>
            </a:r>
            <a:r>
              <a:rPr lang="es-ES" sz="4400" b="1" u="sng" dirty="0" smtClean="0">
                <a:solidFill>
                  <a:srgbClr val="7030A0"/>
                </a:solidFill>
                <a:latin typeface="Arial Black" panose="020B0A04020102020204" pitchFamily="34" charset="0"/>
              </a:rPr>
              <a:t/>
            </a:r>
            <a:br>
              <a:rPr lang="es-ES" sz="4400" b="1" u="sng" dirty="0" smtClean="0">
                <a:solidFill>
                  <a:srgbClr val="7030A0"/>
                </a:solidFill>
                <a:latin typeface="Arial Black" panose="020B0A04020102020204" pitchFamily="34" charset="0"/>
              </a:rPr>
            </a:br>
            <a:r>
              <a:rPr lang="es-ES" sz="2800" b="1" dirty="0" smtClean="0">
                <a:solidFill>
                  <a:schemeClr val="bg1"/>
                </a:solidFill>
                <a:latin typeface="Bahnschrift Condensed" panose="020B0502040204020203" pitchFamily="34" charset="0"/>
              </a:rPr>
              <a:t/>
            </a:r>
            <a:br>
              <a:rPr lang="es-ES" sz="2800" b="1" dirty="0" smtClean="0">
                <a:solidFill>
                  <a:schemeClr val="bg1"/>
                </a:solidFill>
                <a:latin typeface="Bahnschrift Condensed" panose="020B0502040204020203" pitchFamily="34" charset="0"/>
              </a:rPr>
            </a:br>
            <a:r>
              <a:rPr lang="es-ES" sz="2800" b="1" dirty="0" smtClean="0">
                <a:solidFill>
                  <a:schemeClr val="bg1"/>
                </a:solidFill>
                <a:latin typeface="Bahnschrift Condensed" panose="020B0502040204020203" pitchFamily="34" charset="0"/>
              </a:rPr>
              <a:t>       </a:t>
            </a:r>
            <a:r>
              <a:rPr lang="es-ES" sz="2400" b="1" dirty="0" smtClean="0">
                <a:solidFill>
                  <a:schemeClr val="bg1"/>
                </a:solidFill>
                <a:latin typeface="Bahnschrift Condensed" panose="020B0502040204020203" pitchFamily="34" charset="0"/>
              </a:rPr>
              <a:t>Según </a:t>
            </a:r>
            <a:r>
              <a:rPr lang="es-ES" sz="2400" b="1" dirty="0">
                <a:solidFill>
                  <a:schemeClr val="bg1"/>
                </a:solidFill>
                <a:latin typeface="Bahnschrift Condensed" panose="020B0502040204020203" pitchFamily="34" charset="0"/>
              </a:rPr>
              <a:t>el sexo biológico: Género </a:t>
            </a:r>
            <a:r>
              <a:rPr lang="es-ES" sz="2400" b="1" dirty="0" smtClean="0">
                <a:solidFill>
                  <a:schemeClr val="bg1"/>
                </a:solidFill>
                <a:latin typeface="Bahnschrift Condensed" panose="020B0502040204020203" pitchFamily="34" charset="0"/>
              </a:rPr>
              <a:t>femenino - masculino -</a:t>
            </a:r>
            <a:r>
              <a:rPr lang="es-ES" sz="2400" b="1" dirty="0" err="1" smtClean="0">
                <a:solidFill>
                  <a:schemeClr val="bg1"/>
                </a:solidFill>
                <a:latin typeface="Bahnschrift Condensed" panose="020B0502040204020203" pitchFamily="34" charset="0"/>
              </a:rPr>
              <a:t>intersex</a:t>
            </a:r>
            <a:r>
              <a:rPr lang="es-ES" sz="2400" b="1" dirty="0" smtClean="0">
                <a:solidFill>
                  <a:schemeClr val="bg1"/>
                </a:solidFill>
                <a:latin typeface="Bahnschrift Condensed" panose="020B0502040204020203" pitchFamily="34" charset="0"/>
              </a:rPr>
              <a:t>.</a:t>
            </a:r>
            <a:r>
              <a:rPr lang="es-ES" sz="2400" b="1" dirty="0">
                <a:solidFill>
                  <a:schemeClr val="bg1"/>
                </a:solidFill>
                <a:latin typeface="Bahnschrift Condensed" panose="020B0502040204020203" pitchFamily="34" charset="0"/>
              </a:rPr>
              <a:t/>
            </a:r>
            <a:br>
              <a:rPr lang="es-ES" sz="2400" b="1" dirty="0">
                <a:solidFill>
                  <a:schemeClr val="bg1"/>
                </a:solidFill>
                <a:latin typeface="Bahnschrift Condensed" panose="020B0502040204020203" pitchFamily="34" charset="0"/>
              </a:rPr>
            </a:br>
            <a:r>
              <a:rPr lang="es-ES" sz="2400" b="1" dirty="0">
                <a:solidFill>
                  <a:schemeClr val="bg1"/>
                </a:solidFill>
                <a:latin typeface="Bahnschrift Condensed" panose="020B0502040204020203" pitchFamily="34" charset="0"/>
              </a:rPr>
              <a:t/>
            </a:r>
            <a:br>
              <a:rPr lang="es-ES" sz="2400" b="1" dirty="0">
                <a:solidFill>
                  <a:schemeClr val="bg1"/>
                </a:solidFill>
                <a:latin typeface="Bahnschrift Condensed" panose="020B0502040204020203" pitchFamily="34" charset="0"/>
              </a:rPr>
            </a:br>
            <a:r>
              <a:rPr lang="es-ES" sz="2400" b="1" dirty="0" smtClean="0">
                <a:solidFill>
                  <a:schemeClr val="bg1"/>
                </a:solidFill>
                <a:latin typeface="Bahnschrift Condensed" panose="020B0502040204020203" pitchFamily="34" charset="0"/>
              </a:rPr>
              <a:t>        Según </a:t>
            </a:r>
            <a:r>
              <a:rPr lang="es-ES" sz="2400" b="1" dirty="0">
                <a:solidFill>
                  <a:schemeClr val="bg1"/>
                </a:solidFill>
                <a:latin typeface="Bahnschrift Condensed" panose="020B0502040204020203" pitchFamily="34" charset="0"/>
              </a:rPr>
              <a:t>identidad de género, orientación sexual y expresión de </a:t>
            </a:r>
            <a:r>
              <a:rPr lang="es-ES" sz="2400" b="1" dirty="0" smtClean="0">
                <a:solidFill>
                  <a:schemeClr val="bg1"/>
                </a:solidFill>
                <a:latin typeface="Bahnschrift Condensed" panose="020B0502040204020203" pitchFamily="34" charset="0"/>
              </a:rPr>
              <a:t>genero: Disidencias </a:t>
            </a:r>
            <a:r>
              <a:rPr lang="es-ES" sz="2400" b="1" dirty="0">
                <a:solidFill>
                  <a:schemeClr val="bg1"/>
                </a:solidFill>
                <a:latin typeface="Bahnschrift Condensed" panose="020B0502040204020203" pitchFamily="34" charset="0"/>
              </a:rPr>
              <a:t>Sexuales y de Género.</a:t>
            </a:r>
            <a:br>
              <a:rPr lang="es-ES" sz="2400" b="1" dirty="0">
                <a:solidFill>
                  <a:schemeClr val="bg1"/>
                </a:solidFill>
                <a:latin typeface="Bahnschrift Condensed" panose="020B0502040204020203" pitchFamily="34" charset="0"/>
              </a:rPr>
            </a:br>
            <a:endParaRPr lang="es-ES" sz="2400" b="1" dirty="0">
              <a:solidFill>
                <a:schemeClr val="bg1"/>
              </a:solidFill>
              <a:latin typeface="Bahnschrift Condensed" panose="020B0502040204020203" pitchFamily="34" charset="0"/>
            </a:endParaRPr>
          </a:p>
        </p:txBody>
      </p:sp>
      <p:sp>
        <p:nvSpPr>
          <p:cNvPr id="3" name="Subtítulo 2">
            <a:extLst>
              <a:ext uri="{FF2B5EF4-FFF2-40B4-BE49-F238E27FC236}">
                <a16:creationId xmlns:a16="http://schemas.microsoft.com/office/drawing/2014/main" xmlns="" id="{3DF66515-CC70-4061-90D2-AFDDD3F72C89}"/>
              </a:ext>
            </a:extLst>
          </p:cNvPr>
          <p:cNvSpPr>
            <a:spLocks noGrp="1"/>
          </p:cNvSpPr>
          <p:nvPr>
            <p:ph type="subTitle" idx="1"/>
          </p:nvPr>
        </p:nvSpPr>
        <p:spPr>
          <a:xfrm>
            <a:off x="1143000" y="3824220"/>
            <a:ext cx="6858000" cy="2299855"/>
          </a:xfrm>
        </p:spPr>
        <p:txBody>
          <a:bodyPr>
            <a:normAutofit/>
          </a:bodyPr>
          <a:lstStyle/>
          <a:p>
            <a:endParaRPr lang="es-ES" sz="4000" dirty="0">
              <a:solidFill>
                <a:schemeClr val="bg1"/>
              </a:solidFill>
              <a:latin typeface="Bahnschrift Condensed" panose="020B0502040204020203" pitchFamily="34" charset="0"/>
            </a:endParaRPr>
          </a:p>
          <a:p>
            <a:endParaRPr lang="es-ES" sz="4000" dirty="0">
              <a:solidFill>
                <a:schemeClr val="bg1"/>
              </a:solidFill>
              <a:latin typeface="Bahnschrift Condensed" panose="020B0502040204020203" pitchFamily="34" charset="0"/>
            </a:endParaRPr>
          </a:p>
        </p:txBody>
      </p:sp>
      <p:sp>
        <p:nvSpPr>
          <p:cNvPr id="6" name="Rectángulo: esquinas redondeadas 5">
            <a:extLst>
              <a:ext uri="{FF2B5EF4-FFF2-40B4-BE49-F238E27FC236}">
                <a16:creationId xmlns:a16="http://schemas.microsoft.com/office/drawing/2014/main" xmlns="" id="{EA73270A-D05F-42DD-A3DB-1E6B0C384036}"/>
              </a:ext>
            </a:extLst>
          </p:cNvPr>
          <p:cNvSpPr/>
          <p:nvPr/>
        </p:nvSpPr>
        <p:spPr>
          <a:xfrm>
            <a:off x="893802" y="3824221"/>
            <a:ext cx="7096991" cy="1524001"/>
          </a:xfrm>
          <a:prstGeom prst="round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7" name="CuadroTexto 6">
            <a:extLst>
              <a:ext uri="{FF2B5EF4-FFF2-40B4-BE49-F238E27FC236}">
                <a16:creationId xmlns:a16="http://schemas.microsoft.com/office/drawing/2014/main" xmlns="" id="{3323395F-80DF-4A97-A2B9-948D54B13CC2}"/>
              </a:ext>
            </a:extLst>
          </p:cNvPr>
          <p:cNvSpPr txBox="1"/>
          <p:nvPr/>
        </p:nvSpPr>
        <p:spPr>
          <a:xfrm>
            <a:off x="107543" y="3689045"/>
            <a:ext cx="8928991" cy="3008003"/>
          </a:xfrm>
          <a:prstGeom prst="rect">
            <a:avLst/>
          </a:prstGeom>
          <a:solidFill>
            <a:srgbClr val="7030A0"/>
          </a:solidFill>
        </p:spPr>
        <p:txBody>
          <a:bodyPr wrap="square" rtlCol="0">
            <a:spAutoFit/>
          </a:bodyPr>
          <a:lstStyle/>
          <a:p>
            <a:pPr algn="just">
              <a:lnSpc>
                <a:spcPct val="90000"/>
              </a:lnSpc>
              <a:spcBef>
                <a:spcPts val="1000"/>
              </a:spcBef>
            </a:pPr>
            <a:r>
              <a:rPr lang="es-ES" sz="2400" dirty="0">
                <a:solidFill>
                  <a:prstClr val="white"/>
                </a:solidFill>
                <a:latin typeface="Bahnschrift Condensed" panose="020B0502040204020203" pitchFamily="34" charset="0"/>
              </a:rPr>
              <a:t>Cuando hablamos de género no estamos hablando solo de mujeres.                                        </a:t>
            </a:r>
            <a:endParaRPr lang="es-ES" sz="2400" dirty="0" smtClean="0">
              <a:solidFill>
                <a:prstClr val="white"/>
              </a:solidFill>
              <a:latin typeface="Bahnschrift Condensed" panose="020B0502040204020203" pitchFamily="34" charset="0"/>
            </a:endParaRPr>
          </a:p>
          <a:p>
            <a:pPr algn="just">
              <a:lnSpc>
                <a:spcPct val="90000"/>
              </a:lnSpc>
              <a:spcBef>
                <a:spcPts val="1000"/>
              </a:spcBef>
            </a:pPr>
            <a:r>
              <a:rPr lang="es-ES" sz="2400" dirty="0" smtClean="0">
                <a:solidFill>
                  <a:prstClr val="white"/>
                </a:solidFill>
                <a:latin typeface="Bahnschrift Condensed" panose="020B0502040204020203" pitchFamily="34" charset="0"/>
              </a:rPr>
              <a:t>A </a:t>
            </a:r>
            <a:r>
              <a:rPr lang="es-ES" sz="2400" dirty="0">
                <a:solidFill>
                  <a:prstClr val="white"/>
                </a:solidFill>
                <a:latin typeface="Bahnschrift Condensed" panose="020B0502040204020203" pitchFamily="34" charset="0"/>
              </a:rPr>
              <a:t>través del concepto de género es posible reflexionar acerca de las diferencias y principalmente, de las desigualdades sociales, culturales y económicas entre los géneros. </a:t>
            </a:r>
            <a:endParaRPr lang="es-ES" sz="2400" dirty="0" smtClean="0">
              <a:solidFill>
                <a:prstClr val="white"/>
              </a:solidFill>
              <a:latin typeface="Bahnschrift Condensed" panose="020B0502040204020203" pitchFamily="34" charset="0"/>
            </a:endParaRPr>
          </a:p>
          <a:p>
            <a:pPr algn="just">
              <a:lnSpc>
                <a:spcPct val="90000"/>
              </a:lnSpc>
              <a:spcBef>
                <a:spcPts val="1000"/>
              </a:spcBef>
            </a:pPr>
            <a:r>
              <a:rPr lang="es-ES" sz="2400" dirty="0" smtClean="0">
                <a:solidFill>
                  <a:prstClr val="white"/>
                </a:solidFill>
                <a:latin typeface="Bahnschrift Condensed" panose="020B0502040204020203" pitchFamily="34" charset="0"/>
              </a:rPr>
              <a:t>Nos </a:t>
            </a:r>
            <a:r>
              <a:rPr lang="es-ES" sz="2400" dirty="0">
                <a:solidFill>
                  <a:prstClr val="white"/>
                </a:solidFill>
                <a:latin typeface="Bahnschrift Condensed" panose="020B0502040204020203" pitchFamily="34" charset="0"/>
              </a:rPr>
              <a:t>permite entender el modo en el que estas desigualdades se fueron construyendo a lo largo del tiempo, los motivos que las generaron y cómo se reproducen día a día.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49" y="1268930"/>
            <a:ext cx="420687"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46" y="2267129"/>
            <a:ext cx="420687"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59423" y="116632"/>
            <a:ext cx="3116519" cy="79208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5850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49ACE6-FAF8-4667-A02D-1B710706ACAA}"/>
              </a:ext>
            </a:extLst>
          </p:cNvPr>
          <p:cNvSpPr>
            <a:spLocks noGrp="1"/>
          </p:cNvSpPr>
          <p:nvPr>
            <p:ph type="ctrTitle"/>
          </p:nvPr>
        </p:nvSpPr>
        <p:spPr>
          <a:xfrm>
            <a:off x="685980" y="397925"/>
            <a:ext cx="7159337" cy="904763"/>
          </a:xfrm>
        </p:spPr>
        <p:txBody>
          <a:bodyPr>
            <a:noAutofit/>
          </a:bodyPr>
          <a:lstStyle/>
          <a:p>
            <a:r>
              <a:rPr lang="es-ES" sz="3200" b="1" u="sng" dirty="0">
                <a:solidFill>
                  <a:schemeClr val="bg1"/>
                </a:solidFill>
                <a:latin typeface="Bahnschrift Condensed" panose="020B0502040204020203" pitchFamily="34" charset="0"/>
              </a:rPr>
              <a:t>PERSPECTIVA DE GÉNERO EN EL ÁMBITO LABORAL</a:t>
            </a:r>
          </a:p>
        </p:txBody>
      </p:sp>
      <p:sp>
        <p:nvSpPr>
          <p:cNvPr id="3" name="Subtítulo 2">
            <a:extLst>
              <a:ext uri="{FF2B5EF4-FFF2-40B4-BE49-F238E27FC236}">
                <a16:creationId xmlns:a16="http://schemas.microsoft.com/office/drawing/2014/main" xmlns="" id="{3DF66515-CC70-4061-90D2-AFDDD3F72C89}"/>
              </a:ext>
            </a:extLst>
          </p:cNvPr>
          <p:cNvSpPr>
            <a:spLocks noGrp="1"/>
          </p:cNvSpPr>
          <p:nvPr>
            <p:ph type="subTitle" idx="1"/>
          </p:nvPr>
        </p:nvSpPr>
        <p:spPr>
          <a:xfrm>
            <a:off x="202403" y="1289897"/>
            <a:ext cx="8704385" cy="2787533"/>
          </a:xfrm>
        </p:spPr>
        <p:txBody>
          <a:bodyPr>
            <a:normAutofit fontScale="25000" lnSpcReduction="20000"/>
          </a:bodyPr>
          <a:lstStyle/>
          <a:p>
            <a:pPr algn="l"/>
            <a:endParaRPr lang="es-ES" sz="4000" dirty="0" smtClean="0">
              <a:solidFill>
                <a:schemeClr val="bg1"/>
              </a:solidFill>
              <a:latin typeface="Bahnschrift Condensed" panose="020B0502040204020203" pitchFamily="34" charset="0"/>
            </a:endParaRPr>
          </a:p>
          <a:p>
            <a:pPr algn="l"/>
            <a:endParaRPr lang="es-ES" sz="7200" dirty="0" smtClean="0">
              <a:solidFill>
                <a:schemeClr val="bg1"/>
              </a:solidFill>
              <a:latin typeface="Bahnschrift Condensed" panose="020B0502040204020203" pitchFamily="34" charset="0"/>
            </a:endParaRPr>
          </a:p>
          <a:p>
            <a:pPr algn="l"/>
            <a:r>
              <a:rPr lang="es-ES" sz="8000" dirty="0" smtClean="0">
                <a:solidFill>
                  <a:schemeClr val="bg1"/>
                </a:solidFill>
                <a:latin typeface="Bahnschrift Condensed" panose="020B0502040204020203" pitchFamily="34" charset="0"/>
              </a:rPr>
              <a:t>La </a:t>
            </a:r>
            <a:r>
              <a:rPr lang="es-ES" sz="8000" dirty="0">
                <a:solidFill>
                  <a:schemeClr val="bg1"/>
                </a:solidFill>
                <a:latin typeface="Bahnschrift Condensed" panose="020B0502040204020203" pitchFamily="34" charset="0"/>
              </a:rPr>
              <a:t>Perspectiva de Género es un enfoque teórico y político que nos permite</a:t>
            </a:r>
            <a:r>
              <a:rPr lang="es-ES" sz="8000" dirty="0" smtClean="0">
                <a:solidFill>
                  <a:schemeClr val="bg1"/>
                </a:solidFill>
                <a:latin typeface="Bahnschrift Condensed" panose="020B0502040204020203" pitchFamily="34" charset="0"/>
              </a:rPr>
              <a:t>:</a:t>
            </a:r>
          </a:p>
          <a:p>
            <a:pPr algn="l"/>
            <a:endParaRPr lang="es-ES" sz="8000" dirty="0">
              <a:solidFill>
                <a:schemeClr val="bg1"/>
              </a:solidFill>
              <a:latin typeface="Bahnschrift Condensed" panose="020B0502040204020203" pitchFamily="34" charset="0"/>
            </a:endParaRPr>
          </a:p>
          <a:p>
            <a:pPr marL="571500" indent="-571500" algn="l">
              <a:buFont typeface="Wingdings" panose="05000000000000000000" pitchFamily="2" charset="2"/>
              <a:buChar char="Ø"/>
            </a:pPr>
            <a:r>
              <a:rPr lang="es-ES" sz="8000" dirty="0" smtClean="0">
                <a:solidFill>
                  <a:schemeClr val="bg1"/>
                </a:solidFill>
                <a:latin typeface="Bahnschrift Condensed" panose="020B0502040204020203" pitchFamily="34" charset="0"/>
              </a:rPr>
              <a:t>Problematizar </a:t>
            </a:r>
            <a:r>
              <a:rPr lang="es-ES" sz="8000" dirty="0">
                <a:solidFill>
                  <a:schemeClr val="bg1"/>
                </a:solidFill>
                <a:latin typeface="Bahnschrift Condensed" panose="020B0502040204020203" pitchFamily="34" charset="0"/>
              </a:rPr>
              <a:t>las realidades que sostienen las relaciones asimétricas entre los </a:t>
            </a:r>
            <a:r>
              <a:rPr lang="es-ES" sz="8000" dirty="0" smtClean="0">
                <a:solidFill>
                  <a:schemeClr val="bg1"/>
                </a:solidFill>
                <a:latin typeface="Bahnschrift Condensed" panose="020B0502040204020203" pitchFamily="34" charset="0"/>
              </a:rPr>
              <a:t>géneros y la desvalorización de modelos que se diferencian del mandato dominante heterosexual</a:t>
            </a:r>
            <a:r>
              <a:rPr lang="es-ES" sz="8000" dirty="0">
                <a:solidFill>
                  <a:schemeClr val="bg1"/>
                </a:solidFill>
                <a:latin typeface="Bahnschrift Condensed" panose="020B0502040204020203" pitchFamily="34" charset="0"/>
              </a:rPr>
              <a:t>, patriarcal y sexista</a:t>
            </a:r>
            <a:r>
              <a:rPr lang="es-ES" sz="8000" dirty="0" smtClean="0">
                <a:solidFill>
                  <a:schemeClr val="bg1"/>
                </a:solidFill>
                <a:latin typeface="Bahnschrift Condensed" panose="020B0502040204020203" pitchFamily="34" charset="0"/>
              </a:rPr>
              <a:t>. </a:t>
            </a:r>
            <a:endParaRPr lang="es-ES" sz="8000" dirty="0">
              <a:solidFill>
                <a:schemeClr val="bg1"/>
              </a:solidFill>
              <a:latin typeface="Bahnschrift Condensed" panose="020B0502040204020203" pitchFamily="34" charset="0"/>
            </a:endParaRPr>
          </a:p>
          <a:p>
            <a:pPr marL="571500" indent="-571500" algn="l">
              <a:buFont typeface="Wingdings" panose="05000000000000000000" pitchFamily="2" charset="2"/>
              <a:buChar char="Ø"/>
            </a:pPr>
            <a:r>
              <a:rPr lang="es-ES" sz="8000" dirty="0">
                <a:solidFill>
                  <a:schemeClr val="bg1"/>
                </a:solidFill>
                <a:latin typeface="Bahnschrift Condensed" panose="020B0502040204020203" pitchFamily="34" charset="0"/>
              </a:rPr>
              <a:t> Desnaturalizar las prácticas, histórica y socialmente establecidas que se vuelven </a:t>
            </a:r>
            <a:r>
              <a:rPr lang="es-ES" sz="8000" dirty="0" smtClean="0">
                <a:solidFill>
                  <a:schemeClr val="bg1"/>
                </a:solidFill>
                <a:latin typeface="Bahnschrift Condensed" panose="020B0502040204020203" pitchFamily="34" charset="0"/>
              </a:rPr>
              <a:t>naturales </a:t>
            </a:r>
            <a:r>
              <a:rPr lang="es-ES" sz="8000" dirty="0">
                <a:solidFill>
                  <a:schemeClr val="bg1"/>
                </a:solidFill>
                <a:latin typeface="Bahnschrift Condensed" panose="020B0502040204020203" pitchFamily="34" charset="0"/>
              </a:rPr>
              <a:t>en lo cotidiano. </a:t>
            </a:r>
          </a:p>
          <a:p>
            <a:pPr marL="571500" indent="-571500" algn="l">
              <a:buFont typeface="Wingdings" panose="05000000000000000000" pitchFamily="2" charset="2"/>
              <a:buChar char="Ø"/>
            </a:pPr>
            <a:r>
              <a:rPr lang="es-ES" sz="8000" dirty="0">
                <a:solidFill>
                  <a:schemeClr val="bg1"/>
                </a:solidFill>
                <a:latin typeface="Bahnschrift Condensed" panose="020B0502040204020203" pitchFamily="34" charset="0"/>
              </a:rPr>
              <a:t>Visibilizar las desigualdades sociales y fomentar igualdad en el trato y oportunidades </a:t>
            </a:r>
            <a:r>
              <a:rPr lang="es-ES" sz="8000" dirty="0" smtClean="0">
                <a:solidFill>
                  <a:schemeClr val="bg1"/>
                </a:solidFill>
                <a:latin typeface="Bahnschrift Condensed" panose="020B0502040204020203" pitchFamily="34" charset="0"/>
              </a:rPr>
              <a:t>entre </a:t>
            </a:r>
            <a:r>
              <a:rPr lang="es-ES" sz="8000" dirty="0">
                <a:solidFill>
                  <a:schemeClr val="bg1"/>
                </a:solidFill>
                <a:latin typeface="Bahnschrift Condensed" panose="020B0502040204020203" pitchFamily="34" charset="0"/>
              </a:rPr>
              <a:t>los géneros, y el respeto por las diversidades. </a:t>
            </a:r>
          </a:p>
          <a:p>
            <a:pPr algn="l"/>
            <a:endParaRPr lang="es-ES" sz="4000" dirty="0">
              <a:solidFill>
                <a:schemeClr val="bg1"/>
              </a:solidFill>
              <a:latin typeface="Bahnschrift Condensed" panose="020B0502040204020203" pitchFamily="34" charset="0"/>
            </a:endParaRPr>
          </a:p>
        </p:txBody>
      </p:sp>
      <p:sp>
        <p:nvSpPr>
          <p:cNvPr id="4" name="CuadroTexto 3">
            <a:extLst>
              <a:ext uri="{FF2B5EF4-FFF2-40B4-BE49-F238E27FC236}">
                <a16:creationId xmlns:a16="http://schemas.microsoft.com/office/drawing/2014/main" xmlns="" id="{5E710573-A038-4F8F-A242-EEA0644F26DA}"/>
              </a:ext>
            </a:extLst>
          </p:cNvPr>
          <p:cNvSpPr txBox="1"/>
          <p:nvPr/>
        </p:nvSpPr>
        <p:spPr>
          <a:xfrm>
            <a:off x="202225" y="4185138"/>
            <a:ext cx="8474232" cy="3539430"/>
          </a:xfrm>
          <a:prstGeom prst="rect">
            <a:avLst/>
          </a:prstGeom>
          <a:noFill/>
        </p:spPr>
        <p:txBody>
          <a:bodyPr wrap="square" rtlCol="0">
            <a:spAutoFit/>
          </a:bodyPr>
          <a:lstStyle/>
          <a:p>
            <a:pPr algn="just"/>
            <a:endParaRPr lang="es-ES" sz="3200" dirty="0" smtClean="0">
              <a:solidFill>
                <a:srgbClr val="70AD47">
                  <a:lumMod val="75000"/>
                </a:srgbClr>
              </a:solidFill>
              <a:latin typeface="Bahnschrift Condensed" panose="020B0502040204020203" pitchFamily="34" charset="0"/>
            </a:endParaRPr>
          </a:p>
          <a:p>
            <a:pPr algn="just"/>
            <a:r>
              <a:rPr lang="es-ES" sz="3200" dirty="0" smtClean="0">
                <a:solidFill>
                  <a:srgbClr val="70AD47">
                    <a:lumMod val="75000"/>
                  </a:srgbClr>
                </a:solidFill>
                <a:latin typeface="Bahnschrift Condensed" panose="020B0502040204020203" pitchFamily="34" charset="0"/>
              </a:rPr>
              <a:t>Pensar </a:t>
            </a:r>
            <a:r>
              <a:rPr lang="es-ES" sz="3200" dirty="0">
                <a:solidFill>
                  <a:srgbClr val="70AD47">
                    <a:lumMod val="75000"/>
                  </a:srgbClr>
                </a:solidFill>
                <a:latin typeface="Bahnschrift Condensed" panose="020B0502040204020203" pitchFamily="34" charset="0"/>
              </a:rPr>
              <a:t>la realidad desde una perspectiva de género implica poner el foco de atención en las desigualdades en el acceso y control de los recursos socialmente valorados.</a:t>
            </a:r>
          </a:p>
          <a:p>
            <a:pPr algn="just"/>
            <a:endParaRPr lang="es-ES" sz="3200" dirty="0">
              <a:solidFill>
                <a:srgbClr val="70AD47">
                  <a:lumMod val="75000"/>
                </a:srgbClr>
              </a:solidFill>
              <a:latin typeface="Bahnschrift Condensed" panose="020B0502040204020203" pitchFamily="34" charset="0"/>
            </a:endParaRPr>
          </a:p>
          <a:p>
            <a:pPr algn="just"/>
            <a:endParaRPr lang="es-ES" sz="3200" dirty="0">
              <a:solidFill>
                <a:srgbClr val="70AD47">
                  <a:lumMod val="75000"/>
                </a:srgbClr>
              </a:solidFill>
              <a:latin typeface="Bahnschrift Condensed" panose="020B0502040204020203" pitchFamily="34" charset="0"/>
            </a:endParaRPr>
          </a:p>
        </p:txBody>
      </p:sp>
    </p:spTree>
    <p:extLst>
      <p:ext uri="{BB962C8B-B14F-4D97-AF65-F5344CB8AC3E}">
        <p14:creationId xmlns:p14="http://schemas.microsoft.com/office/powerpoint/2010/main" val="326396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49ACE6-FAF8-4667-A02D-1B710706ACAA}"/>
              </a:ext>
            </a:extLst>
          </p:cNvPr>
          <p:cNvSpPr>
            <a:spLocks noGrp="1"/>
          </p:cNvSpPr>
          <p:nvPr>
            <p:ph type="ctrTitle"/>
          </p:nvPr>
        </p:nvSpPr>
        <p:spPr>
          <a:xfrm>
            <a:off x="263722" y="477003"/>
            <a:ext cx="8601986" cy="659407"/>
          </a:xfrm>
        </p:spPr>
        <p:txBody>
          <a:bodyPr>
            <a:noAutofit/>
          </a:bodyPr>
          <a:lstStyle/>
          <a:p>
            <a:pPr algn="just"/>
            <a:r>
              <a:rPr lang="es-ES" sz="2400" b="1" u="sng" dirty="0">
                <a:solidFill>
                  <a:schemeClr val="bg1"/>
                </a:solidFill>
                <a:latin typeface="Bahnschrift Condensed" panose="020B0502040204020203" pitchFamily="34" charset="0"/>
              </a:rPr>
              <a:t>PERSPECTIVA DE GÉNERO EN EL ÁMBITO LABORAL</a:t>
            </a:r>
          </a:p>
        </p:txBody>
      </p:sp>
      <p:sp>
        <p:nvSpPr>
          <p:cNvPr id="3" name="Subtítulo 2">
            <a:extLst>
              <a:ext uri="{FF2B5EF4-FFF2-40B4-BE49-F238E27FC236}">
                <a16:creationId xmlns:a16="http://schemas.microsoft.com/office/drawing/2014/main" xmlns="" id="{3DF66515-CC70-4061-90D2-AFDDD3F72C89}"/>
              </a:ext>
            </a:extLst>
          </p:cNvPr>
          <p:cNvSpPr>
            <a:spLocks noGrp="1"/>
          </p:cNvSpPr>
          <p:nvPr>
            <p:ph type="subTitle" idx="1"/>
          </p:nvPr>
        </p:nvSpPr>
        <p:spPr>
          <a:xfrm>
            <a:off x="427551" y="4941500"/>
            <a:ext cx="8210683" cy="1807339"/>
          </a:xfrm>
        </p:spPr>
        <p:txBody>
          <a:bodyPr>
            <a:noAutofit/>
          </a:bodyPr>
          <a:lstStyle/>
          <a:p>
            <a:pPr algn="just"/>
            <a:r>
              <a:rPr lang="es-ES" sz="2000" dirty="0">
                <a:solidFill>
                  <a:schemeClr val="bg1"/>
                </a:solidFill>
                <a:latin typeface="Bahnschrift Condensed" panose="020B0502040204020203" pitchFamily="34" charset="0"/>
              </a:rPr>
              <a:t>En el ámbito de la Administración Pública, las entidades y dependencias son responsables de incorporar de manera paulatina acciones que permitan la </a:t>
            </a:r>
            <a:r>
              <a:rPr lang="es-ES" sz="2000" dirty="0" smtClean="0">
                <a:solidFill>
                  <a:schemeClr val="bg1"/>
                </a:solidFill>
                <a:latin typeface="Bahnschrift Condensed" panose="020B0502040204020203" pitchFamily="34" charset="0"/>
              </a:rPr>
              <a:t>concreción </a:t>
            </a:r>
            <a:r>
              <a:rPr lang="es-ES" sz="2000" dirty="0">
                <a:solidFill>
                  <a:schemeClr val="bg1"/>
                </a:solidFill>
                <a:latin typeface="Bahnschrift Condensed" panose="020B0502040204020203" pitchFamily="34" charset="0"/>
              </a:rPr>
              <a:t>de espacios en los que </a:t>
            </a:r>
            <a:r>
              <a:rPr lang="es-ES" sz="2000" dirty="0" smtClean="0">
                <a:solidFill>
                  <a:schemeClr val="bg1"/>
                </a:solidFill>
                <a:latin typeface="Bahnschrift Condensed" panose="020B0502040204020203" pitchFamily="34" charset="0"/>
              </a:rPr>
              <a:t>se privilegie </a:t>
            </a:r>
            <a:r>
              <a:rPr lang="es-ES" sz="2000" dirty="0">
                <a:solidFill>
                  <a:schemeClr val="bg1"/>
                </a:solidFill>
                <a:latin typeface="Bahnschrift Condensed" panose="020B0502040204020203" pitchFamily="34" charset="0"/>
              </a:rPr>
              <a:t>la igualdad de oportunidades y de trato para todas las personas, así como la eliminación de conductas discriminatorias y de estereotipos de género. </a:t>
            </a:r>
          </a:p>
        </p:txBody>
      </p:sp>
      <p:sp>
        <p:nvSpPr>
          <p:cNvPr id="5" name="CuadroTexto 4">
            <a:extLst>
              <a:ext uri="{FF2B5EF4-FFF2-40B4-BE49-F238E27FC236}">
                <a16:creationId xmlns:a16="http://schemas.microsoft.com/office/drawing/2014/main" xmlns="" id="{4B573635-72A1-4B1F-BDEA-CDADBC97882A}"/>
              </a:ext>
            </a:extLst>
          </p:cNvPr>
          <p:cNvSpPr txBox="1"/>
          <p:nvPr/>
        </p:nvSpPr>
        <p:spPr>
          <a:xfrm>
            <a:off x="427388" y="801417"/>
            <a:ext cx="8438323" cy="4216539"/>
          </a:xfrm>
          <a:prstGeom prst="rect">
            <a:avLst/>
          </a:prstGeom>
          <a:noFill/>
        </p:spPr>
        <p:txBody>
          <a:bodyPr wrap="square" rtlCol="0">
            <a:spAutoFit/>
          </a:bodyPr>
          <a:lstStyle/>
          <a:p>
            <a:endParaRPr lang="es-ES" sz="2400" b="1" dirty="0">
              <a:solidFill>
                <a:srgbClr val="FFC000"/>
              </a:solidFill>
              <a:latin typeface="Bahnschrift Condensed" panose="020B0502040204020203" pitchFamily="34" charset="0"/>
            </a:endParaRPr>
          </a:p>
          <a:p>
            <a:pPr algn="just"/>
            <a:r>
              <a:rPr lang="es-ES" sz="2000" dirty="0">
                <a:solidFill>
                  <a:srgbClr val="FFC000"/>
                </a:solidFill>
                <a:latin typeface="Bahnschrift Condensed" panose="020B0502040204020203" pitchFamily="34" charset="0"/>
              </a:rPr>
              <a:t>La igualdad </a:t>
            </a:r>
            <a:r>
              <a:rPr lang="es-ES" sz="2000" dirty="0">
                <a:solidFill>
                  <a:prstClr val="white"/>
                </a:solidFill>
                <a:latin typeface="Bahnschrift Condensed" panose="020B0502040204020203" pitchFamily="34" charset="0"/>
              </a:rPr>
              <a:t>es un derecho humano, todas las personas deben recibir el mismo trato y tener acceso a las mismas  oportunidades,  sin discriminación por género. Pues toda persona tiene igualdad y libertad en derechos y dignidad humana</a:t>
            </a:r>
            <a:r>
              <a:rPr lang="es-ES" sz="2400" dirty="0">
                <a:solidFill>
                  <a:prstClr val="white"/>
                </a:solidFill>
                <a:latin typeface="Bahnschrift Condensed" panose="020B0502040204020203" pitchFamily="34" charset="0"/>
              </a:rPr>
              <a:t>.  </a:t>
            </a:r>
          </a:p>
          <a:p>
            <a:pPr algn="just"/>
            <a:r>
              <a:rPr lang="es-ES" sz="2000" dirty="0">
                <a:solidFill>
                  <a:srgbClr val="FFC000"/>
                </a:solidFill>
                <a:latin typeface="Bahnschrift Condensed" panose="020B0502040204020203" pitchFamily="34" charset="0"/>
              </a:rPr>
              <a:t>L</a:t>
            </a:r>
            <a:r>
              <a:rPr lang="es-ES" sz="2000" dirty="0" smtClean="0">
                <a:solidFill>
                  <a:srgbClr val="FFC000"/>
                </a:solidFill>
                <a:latin typeface="Bahnschrift Condensed" panose="020B0502040204020203" pitchFamily="34" charset="0"/>
              </a:rPr>
              <a:t>a </a:t>
            </a:r>
            <a:r>
              <a:rPr lang="es-ES" sz="2000" dirty="0">
                <a:solidFill>
                  <a:srgbClr val="FFC000"/>
                </a:solidFill>
                <a:latin typeface="Bahnschrift Condensed" panose="020B0502040204020203" pitchFamily="34" charset="0"/>
              </a:rPr>
              <a:t>equidad </a:t>
            </a:r>
            <a:r>
              <a:rPr lang="es-ES" sz="2000" dirty="0">
                <a:solidFill>
                  <a:prstClr val="white"/>
                </a:solidFill>
                <a:latin typeface="Bahnschrift Condensed" panose="020B0502040204020203" pitchFamily="34" charset="0"/>
              </a:rPr>
              <a:t>parte del supuesto de que existen serias desigualdades en el orden de lo real, por ejemplo, hombre y mujer son por naturaleza diferentes.  Siendo que este principio atiende a las características y circunstancias de cada individuo,  donde exista equidad, hay también la justicia. </a:t>
            </a:r>
          </a:p>
          <a:p>
            <a:pPr algn="just"/>
            <a:r>
              <a:rPr lang="es-ES" sz="2000" dirty="0" smtClean="0">
                <a:solidFill>
                  <a:srgbClr val="FFC000"/>
                </a:solidFill>
                <a:latin typeface="Bahnschrift Condensed" panose="020B0502040204020203" pitchFamily="34" charset="0"/>
              </a:rPr>
              <a:t>La </a:t>
            </a:r>
            <a:r>
              <a:rPr lang="es-ES" sz="2000" dirty="0">
                <a:solidFill>
                  <a:srgbClr val="FFC000"/>
                </a:solidFill>
                <a:latin typeface="Bahnschrift Condensed" panose="020B0502040204020203" pitchFamily="34" charset="0"/>
              </a:rPr>
              <a:t>igualdad exigiría un trato idéntico entre las personas, la equidad permite un trato diferente para cada </a:t>
            </a:r>
            <a:r>
              <a:rPr lang="es-ES" sz="2000" dirty="0" smtClean="0">
                <a:solidFill>
                  <a:srgbClr val="FFC000"/>
                </a:solidFill>
                <a:latin typeface="Bahnschrift Condensed" panose="020B0502040204020203" pitchFamily="34" charset="0"/>
              </a:rPr>
              <a:t>género </a:t>
            </a:r>
            <a:r>
              <a:rPr lang="es-ES" sz="2000" dirty="0">
                <a:solidFill>
                  <a:srgbClr val="FFC000"/>
                </a:solidFill>
                <a:latin typeface="Bahnschrift Condensed" panose="020B0502040204020203" pitchFamily="34" charset="0"/>
              </a:rPr>
              <a:t>dependiendo de sus </a:t>
            </a:r>
            <a:r>
              <a:rPr lang="es-ES" sz="2000" dirty="0" smtClean="0">
                <a:solidFill>
                  <a:srgbClr val="FFC000"/>
                </a:solidFill>
                <a:latin typeface="Bahnschrift Condensed" panose="020B0502040204020203" pitchFamily="34" charset="0"/>
              </a:rPr>
              <a:t>necesidades</a:t>
            </a:r>
            <a:r>
              <a:rPr lang="es-ES" sz="2000" dirty="0">
                <a:solidFill>
                  <a:srgbClr val="FFC000"/>
                </a:solidFill>
                <a:latin typeface="Bahnschrift Condensed" panose="020B0502040204020203" pitchFamily="34" charset="0"/>
              </a:rPr>
              <a:t>.</a:t>
            </a:r>
          </a:p>
        </p:txBody>
      </p:sp>
      <p:sp>
        <p:nvSpPr>
          <p:cNvPr id="6" name="Flecha: a la derecha 5">
            <a:extLst>
              <a:ext uri="{FF2B5EF4-FFF2-40B4-BE49-F238E27FC236}">
                <a16:creationId xmlns:a16="http://schemas.microsoft.com/office/drawing/2014/main" xmlns="" id="{B36D6207-1058-433F-AF4A-615259EC2136}"/>
              </a:ext>
            </a:extLst>
          </p:cNvPr>
          <p:cNvSpPr/>
          <p:nvPr/>
        </p:nvSpPr>
        <p:spPr>
          <a:xfrm>
            <a:off x="5135" y="4950630"/>
            <a:ext cx="534417" cy="484632"/>
          </a:xfrm>
          <a:prstGeom prst="rightArrow">
            <a:avLst/>
          </a:prstGeom>
          <a:solidFill>
            <a:srgbClr val="6A2D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166603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95D90B-4820-401B-BAA9-D1281D2B1108}"/>
              </a:ext>
            </a:extLst>
          </p:cNvPr>
          <p:cNvSpPr>
            <a:spLocks noGrp="1"/>
          </p:cNvSpPr>
          <p:nvPr>
            <p:ph type="title"/>
          </p:nvPr>
        </p:nvSpPr>
        <p:spPr>
          <a:xfrm>
            <a:off x="628650" y="365126"/>
            <a:ext cx="7886700" cy="1092200"/>
          </a:xfrm>
        </p:spPr>
        <p:txBody>
          <a:bodyPr>
            <a:normAutofit/>
          </a:bodyPr>
          <a:lstStyle/>
          <a:p>
            <a:pPr algn="just"/>
            <a:r>
              <a:rPr lang="es-ES" sz="2800" u="sng" dirty="0">
                <a:solidFill>
                  <a:schemeClr val="bg1"/>
                </a:solidFill>
                <a:latin typeface="Bahnschrift Condensed" panose="020B0502040204020203" pitchFamily="34" charset="0"/>
              </a:rPr>
              <a:t>Derechos de las </a:t>
            </a:r>
            <a:r>
              <a:rPr lang="es-ES" sz="2800" u="sng" dirty="0" smtClean="0">
                <a:solidFill>
                  <a:schemeClr val="bg1"/>
                </a:solidFill>
                <a:latin typeface="Bahnschrift Condensed" panose="020B0502040204020203" pitchFamily="34" charset="0"/>
              </a:rPr>
              <a:t>mujeres y </a:t>
            </a:r>
            <a:r>
              <a:rPr lang="es-ES" sz="2800" u="sng" dirty="0">
                <a:solidFill>
                  <a:schemeClr val="bg1"/>
                </a:solidFill>
                <a:latin typeface="Bahnschrift Condensed" panose="020B0502040204020203" pitchFamily="34" charset="0"/>
              </a:rPr>
              <a:t>disidencias </a:t>
            </a:r>
            <a:r>
              <a:rPr lang="es-ES" sz="2800" u="sng" dirty="0" smtClean="0">
                <a:solidFill>
                  <a:schemeClr val="bg1"/>
                </a:solidFill>
                <a:latin typeface="Bahnschrift Condensed" panose="020B0502040204020203" pitchFamily="34" charset="0"/>
              </a:rPr>
              <a:t>trabajadorxs (bis)</a:t>
            </a:r>
            <a:endParaRPr lang="es-ES" sz="2800" u="sng" dirty="0">
              <a:solidFill>
                <a:schemeClr val="bg1"/>
              </a:solidFill>
              <a:latin typeface="Bahnschrift Condensed" panose="020B0502040204020203" pitchFamily="34" charset="0"/>
            </a:endParaRPr>
          </a:p>
        </p:txBody>
      </p:sp>
      <p:sp>
        <p:nvSpPr>
          <p:cNvPr id="3" name="Marcador de contenido 2">
            <a:extLst>
              <a:ext uri="{FF2B5EF4-FFF2-40B4-BE49-F238E27FC236}">
                <a16:creationId xmlns:a16="http://schemas.microsoft.com/office/drawing/2014/main" xmlns="" id="{F0C157EF-0A10-4B35-8E00-FE112C4EFA63}"/>
              </a:ext>
            </a:extLst>
          </p:cNvPr>
          <p:cNvSpPr>
            <a:spLocks noGrp="1"/>
          </p:cNvSpPr>
          <p:nvPr>
            <p:ph idx="1"/>
          </p:nvPr>
        </p:nvSpPr>
        <p:spPr>
          <a:xfrm>
            <a:off x="571663" y="1484784"/>
            <a:ext cx="7886701" cy="4968551"/>
          </a:xfrm>
        </p:spPr>
        <p:txBody>
          <a:bodyPr>
            <a:normAutofit lnSpcReduction="10000"/>
          </a:bodyPr>
          <a:lstStyle/>
          <a:p>
            <a:pPr marL="0" indent="0" algn="just">
              <a:lnSpc>
                <a:spcPct val="100000"/>
              </a:lnSpc>
              <a:buNone/>
            </a:pPr>
            <a:r>
              <a:rPr lang="es-ES" sz="2000" dirty="0" smtClean="0">
                <a:solidFill>
                  <a:schemeClr val="bg1"/>
                </a:solidFill>
                <a:latin typeface="Bahnschrift Condensed" panose="020B0502040204020203" pitchFamily="34" charset="0"/>
              </a:rPr>
              <a:t>Existe legislación laboral en los niveles provincial, nacional e internacional, tendientes a garantizar la equidad de género en el trabajo.</a:t>
            </a:r>
          </a:p>
          <a:p>
            <a:pPr marL="0" indent="0" algn="just">
              <a:lnSpc>
                <a:spcPct val="100000"/>
              </a:lnSpc>
              <a:buNone/>
            </a:pPr>
            <a:r>
              <a:rPr lang="es-ES" sz="2000" dirty="0" smtClean="0">
                <a:solidFill>
                  <a:schemeClr val="bg1"/>
                </a:solidFill>
                <a:latin typeface="Bahnschrift Condensed" panose="020B0502040204020203" pitchFamily="34" charset="0"/>
              </a:rPr>
              <a:t>NACIONAL</a:t>
            </a:r>
          </a:p>
          <a:p>
            <a:pPr marL="0" lvl="0" indent="0" algn="just">
              <a:buNone/>
            </a:pPr>
            <a:r>
              <a:rPr lang="es-ES" sz="2000" dirty="0" smtClean="0">
                <a:solidFill>
                  <a:prstClr val="white"/>
                </a:solidFill>
                <a:latin typeface="Bahnschrift Condensed" panose="020B0502040204020203" pitchFamily="34" charset="0"/>
              </a:rPr>
              <a:t>La </a:t>
            </a:r>
            <a:r>
              <a:rPr lang="es-ES" sz="2000" dirty="0">
                <a:solidFill>
                  <a:prstClr val="white"/>
                </a:solidFill>
                <a:latin typeface="Bahnschrift Condensed" panose="020B0502040204020203" pitchFamily="34" charset="0"/>
              </a:rPr>
              <a:t>Reforma constitucional 1994 reconoce con rango constitucional de los tratados y convenciones sobre derechos humanos, como la Convención sobre la Eliminación de todas las formas de Discriminación contra la mujer (CEDAW), la que en su art. 11 establece la igualdad en el empleo ¿? (Art. 75, Inc. 22 CN</a:t>
            </a:r>
            <a:r>
              <a:rPr lang="es-ES" sz="2000" dirty="0" smtClean="0">
                <a:solidFill>
                  <a:prstClr val="white"/>
                </a:solidFill>
                <a:latin typeface="Bahnschrift Condensed" panose="020B0502040204020203" pitchFamily="34" charset="0"/>
              </a:rPr>
              <a:t>).</a:t>
            </a:r>
          </a:p>
          <a:p>
            <a:pPr marL="0" lvl="0" indent="0" algn="just">
              <a:lnSpc>
                <a:spcPct val="100000"/>
              </a:lnSpc>
              <a:buNone/>
            </a:pPr>
            <a:r>
              <a:rPr lang="es-ES" sz="2000" dirty="0">
                <a:solidFill>
                  <a:prstClr val="white"/>
                </a:solidFill>
                <a:latin typeface="Bahnschrift Condensed" panose="020B0502040204020203" pitchFamily="34" charset="0"/>
              </a:rPr>
              <a:t>Las desigualdades basadas en el género atentan contra el mandato establecido en el Art. 75 de la Constitución Nacional y contra los derechos humanos fundamentales</a:t>
            </a:r>
            <a:r>
              <a:rPr lang="es-ES" sz="2000" dirty="0" smtClean="0">
                <a:solidFill>
                  <a:prstClr val="white"/>
                </a:solidFill>
                <a:latin typeface="Bahnschrift Condensed" panose="020B0502040204020203" pitchFamily="34" charset="0"/>
              </a:rPr>
              <a:t>.</a:t>
            </a:r>
            <a:endParaRPr lang="es-ES" sz="2000" dirty="0">
              <a:solidFill>
                <a:prstClr val="white"/>
              </a:solidFill>
              <a:latin typeface="Bahnschrift Condensed" panose="020B0502040204020203" pitchFamily="34" charset="0"/>
            </a:endParaRPr>
          </a:p>
          <a:p>
            <a:pPr marL="0" lvl="0" indent="0" algn="just">
              <a:buNone/>
            </a:pPr>
            <a:r>
              <a:rPr lang="es-ES" sz="2000" dirty="0">
                <a:solidFill>
                  <a:prstClr val="white"/>
                </a:solidFill>
                <a:latin typeface="Bahnschrift Condensed" panose="020B0502040204020203" pitchFamily="34" charset="0"/>
              </a:rPr>
              <a:t>-Facultad del Congreso Nacional  de promover medidas de acción positiva con relación a las mujeres, que garanticen la igualdad de oportunidades y de trato y el pleno goce de los derechos reconocidos por la Constitución y los tratados internacionales (Art.75, Inc. 23 CN). </a:t>
            </a:r>
          </a:p>
          <a:p>
            <a:pPr marL="0" indent="0" algn="just">
              <a:lnSpc>
                <a:spcPct val="100000"/>
              </a:lnSpc>
              <a:buNone/>
            </a:pPr>
            <a:endParaRPr lang="es-ES" sz="2000" dirty="0" smtClean="0">
              <a:solidFill>
                <a:schemeClr val="bg1"/>
              </a:solidFill>
              <a:latin typeface="Bahnschrift Condensed" panose="020B0502040204020203" pitchFamily="34" charset="0"/>
            </a:endParaRPr>
          </a:p>
          <a:p>
            <a:pPr marL="0" indent="0" algn="just">
              <a:lnSpc>
                <a:spcPct val="100000"/>
              </a:lnSpc>
              <a:buNone/>
            </a:pPr>
            <a:endParaRPr lang="es-ES" sz="2000" dirty="0">
              <a:solidFill>
                <a:schemeClr val="bg1"/>
              </a:solidFill>
              <a:latin typeface="Bahnschrift Condensed" panose="020B0502040204020203" pitchFamily="34" charset="0"/>
            </a:endParaRPr>
          </a:p>
          <a:p>
            <a:pPr marL="0" indent="0" algn="just">
              <a:lnSpc>
                <a:spcPct val="100000"/>
              </a:lnSpc>
              <a:buNone/>
            </a:pPr>
            <a:endParaRPr lang="es-ES" sz="2000" dirty="0" smtClean="0">
              <a:solidFill>
                <a:schemeClr val="bg1"/>
              </a:solidFill>
              <a:latin typeface="Bahnschrift Condensed" panose="020B0502040204020203" pitchFamily="34" charset="0"/>
            </a:endParaRPr>
          </a:p>
          <a:p>
            <a:pPr marL="0" indent="0" algn="just">
              <a:lnSpc>
                <a:spcPct val="100000"/>
              </a:lnSpc>
              <a:buNone/>
            </a:pPr>
            <a:endParaRPr lang="es-ES" sz="2000" dirty="0" smtClean="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146514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7583F51-279A-44A4-A862-853CAB5C7392}"/>
              </a:ext>
            </a:extLst>
          </p:cNvPr>
          <p:cNvSpPr>
            <a:spLocks noGrp="1"/>
          </p:cNvSpPr>
          <p:nvPr>
            <p:ph type="title"/>
          </p:nvPr>
        </p:nvSpPr>
        <p:spPr>
          <a:xfrm>
            <a:off x="628650" y="242888"/>
            <a:ext cx="7886700" cy="1557337"/>
          </a:xfrm>
        </p:spPr>
        <p:txBody>
          <a:bodyPr>
            <a:noAutofit/>
          </a:bodyPr>
          <a:lstStyle/>
          <a:p>
            <a:pPr algn="just"/>
            <a:r>
              <a:rPr lang="es-ES" sz="2400" u="sng" dirty="0" smtClean="0">
                <a:solidFill>
                  <a:schemeClr val="bg1"/>
                </a:solidFill>
                <a:latin typeface="Bahnschrift Condensed" panose="020B0502040204020203" pitchFamily="34" charset="0"/>
              </a:rPr>
              <a:t>Ley 26.485/2008, de </a:t>
            </a:r>
            <a:r>
              <a:rPr lang="es-ES" sz="2400" u="sng" dirty="0">
                <a:solidFill>
                  <a:schemeClr val="bg1"/>
                </a:solidFill>
                <a:latin typeface="Bahnschrift Condensed" panose="020B0502040204020203" pitchFamily="34" charset="0"/>
              </a:rPr>
              <a:t>protección integral para prevenir, sancionar y erradicar la violencia contra las mujeres en los </a:t>
            </a:r>
            <a:r>
              <a:rPr lang="es-ES" sz="2400" u="sng" dirty="0" smtClean="0">
                <a:solidFill>
                  <a:schemeClr val="bg1"/>
                </a:solidFill>
                <a:latin typeface="Bahnschrift Condensed" panose="020B0502040204020203" pitchFamily="34" charset="0"/>
              </a:rPr>
              <a:t>ámbitos en los que </a:t>
            </a:r>
            <a:r>
              <a:rPr lang="es-ES" sz="2400" u="sng" dirty="0">
                <a:solidFill>
                  <a:schemeClr val="bg1"/>
                </a:solidFill>
                <a:latin typeface="Bahnschrift Condensed" panose="020B0502040204020203" pitchFamily="34" charset="0"/>
              </a:rPr>
              <a:t>desarrollen sus relaciones </a:t>
            </a:r>
            <a:r>
              <a:rPr lang="es-ES" sz="2400" u="sng" dirty="0" smtClean="0">
                <a:solidFill>
                  <a:schemeClr val="bg1"/>
                </a:solidFill>
                <a:latin typeface="Bahnschrift Condensed" panose="020B0502040204020203" pitchFamily="34" charset="0"/>
              </a:rPr>
              <a:t>interpersonales (</a:t>
            </a:r>
            <a:r>
              <a:rPr lang="es-ES" sz="2400" dirty="0" smtClean="0">
                <a:solidFill>
                  <a:srgbClr val="FFC000"/>
                </a:solidFill>
                <a:latin typeface="Bahnschrift Condensed" panose="020B0502040204020203" pitchFamily="34" charset="0"/>
              </a:rPr>
              <a:t>capaz hay que ponerla c lo NACIONAL)</a:t>
            </a:r>
            <a:endParaRPr lang="es-ES" sz="2400" u="sng" dirty="0">
              <a:solidFill>
                <a:schemeClr val="bg1"/>
              </a:solidFill>
              <a:latin typeface="Bahnschrift Condensed" panose="020B0502040204020203" pitchFamily="34" charset="0"/>
            </a:endParaRPr>
          </a:p>
        </p:txBody>
      </p:sp>
      <p:sp>
        <p:nvSpPr>
          <p:cNvPr id="3" name="Marcador de contenido 2">
            <a:extLst>
              <a:ext uri="{FF2B5EF4-FFF2-40B4-BE49-F238E27FC236}">
                <a16:creationId xmlns:a16="http://schemas.microsoft.com/office/drawing/2014/main" xmlns="" id="{4F3E03B1-CCA4-4A33-9570-5452CA2EBBA8}"/>
              </a:ext>
            </a:extLst>
          </p:cNvPr>
          <p:cNvSpPr>
            <a:spLocks noGrp="1"/>
          </p:cNvSpPr>
          <p:nvPr>
            <p:ph idx="1"/>
          </p:nvPr>
        </p:nvSpPr>
        <p:spPr>
          <a:xfrm>
            <a:off x="628650" y="1844825"/>
            <a:ext cx="7886700" cy="4598970"/>
          </a:xfrm>
        </p:spPr>
        <p:txBody>
          <a:bodyPr>
            <a:normAutofit lnSpcReduction="10000"/>
          </a:bodyPr>
          <a:lstStyle/>
          <a:p>
            <a:pPr marL="0" indent="0">
              <a:buNone/>
            </a:pPr>
            <a:r>
              <a:rPr lang="es-ES" sz="2200" dirty="0" smtClean="0">
                <a:solidFill>
                  <a:schemeClr val="bg1"/>
                </a:solidFill>
                <a:latin typeface="Bahnschrift Condensed" panose="020B0502040204020203" pitchFamily="34" charset="0"/>
              </a:rPr>
              <a:t>(</a:t>
            </a:r>
            <a:r>
              <a:rPr lang="es-ES" sz="2200" dirty="0" smtClean="0">
                <a:solidFill>
                  <a:srgbClr val="FFC000"/>
                </a:solidFill>
                <a:latin typeface="Bahnschrift Condensed" panose="020B0502040204020203" pitchFamily="34" charset="0"/>
              </a:rPr>
              <a:t>creo que hay q poner la definición de violencia)</a:t>
            </a:r>
            <a:r>
              <a:rPr lang="es-ES" sz="2200" dirty="0" smtClean="0">
                <a:solidFill>
                  <a:schemeClr val="bg1"/>
                </a:solidFill>
                <a:latin typeface="Bahnschrift Condensed" panose="020B0502040204020203" pitchFamily="34" charset="0"/>
              </a:rPr>
              <a:t> </a:t>
            </a:r>
          </a:p>
          <a:p>
            <a:pPr marL="0" indent="0">
              <a:buNone/>
            </a:pPr>
            <a:r>
              <a:rPr lang="es-ES" sz="2200" dirty="0">
                <a:solidFill>
                  <a:schemeClr val="bg1"/>
                </a:solidFill>
                <a:latin typeface="Bahnschrift Condensed" panose="020B0502040204020203" pitchFamily="34" charset="0"/>
              </a:rPr>
              <a:t>M</a:t>
            </a:r>
            <a:r>
              <a:rPr lang="es-ES" sz="2200" dirty="0" smtClean="0">
                <a:solidFill>
                  <a:schemeClr val="bg1"/>
                </a:solidFill>
                <a:latin typeface="Bahnschrift Condensed" panose="020B0502040204020203" pitchFamily="34" charset="0"/>
              </a:rPr>
              <a:t>odalidades </a:t>
            </a:r>
            <a:r>
              <a:rPr lang="es-ES" sz="2200" dirty="0">
                <a:solidFill>
                  <a:schemeClr val="bg1"/>
                </a:solidFill>
                <a:latin typeface="Bahnschrift Condensed" panose="020B0502040204020203" pitchFamily="34" charset="0"/>
              </a:rPr>
              <a:t>de </a:t>
            </a:r>
            <a:r>
              <a:rPr lang="es-ES" sz="2200" dirty="0" smtClean="0">
                <a:solidFill>
                  <a:schemeClr val="bg1"/>
                </a:solidFill>
                <a:latin typeface="Bahnschrift Condensed" panose="020B0502040204020203" pitchFamily="34" charset="0"/>
              </a:rPr>
              <a:t>violencia: </a:t>
            </a:r>
            <a:r>
              <a:rPr lang="es-ES" sz="2200" dirty="0" smtClean="0">
                <a:solidFill>
                  <a:srgbClr val="FFC000"/>
                </a:solidFill>
                <a:latin typeface="Bahnschrift Condensed" panose="020B0502040204020203" pitchFamily="34" charset="0"/>
              </a:rPr>
              <a:t>(enunciarlas)</a:t>
            </a:r>
            <a:endParaRPr lang="es-ES" sz="2200" dirty="0">
              <a:solidFill>
                <a:schemeClr val="bg1"/>
              </a:solidFill>
              <a:latin typeface="Bahnschrift Condensed" panose="020B0502040204020203" pitchFamily="34" charset="0"/>
            </a:endParaRPr>
          </a:p>
          <a:p>
            <a:pPr marL="0" indent="0">
              <a:buNone/>
            </a:pPr>
            <a:r>
              <a:rPr lang="es-ES" sz="2200" u="sng" dirty="0">
                <a:solidFill>
                  <a:schemeClr val="bg1"/>
                </a:solidFill>
                <a:latin typeface="Bahnschrift Condensed" panose="020B0502040204020203" pitchFamily="34" charset="0"/>
              </a:rPr>
              <a:t>Art. 6, inc</a:t>
            </a:r>
            <a:r>
              <a:rPr lang="es-ES" sz="2200" u="sng" dirty="0" smtClean="0">
                <a:solidFill>
                  <a:schemeClr val="bg1"/>
                </a:solidFill>
                <a:latin typeface="Bahnschrift Condensed" panose="020B0502040204020203" pitchFamily="34" charset="0"/>
              </a:rPr>
              <a:t>. </a:t>
            </a:r>
            <a:r>
              <a:rPr lang="es-ES" sz="2200" u="sng" dirty="0">
                <a:solidFill>
                  <a:schemeClr val="bg1"/>
                </a:solidFill>
                <a:latin typeface="Bahnschrift Condensed" panose="020B0502040204020203" pitchFamily="34" charset="0"/>
              </a:rPr>
              <a:t>C</a:t>
            </a:r>
            <a:r>
              <a:rPr lang="es-ES" sz="2200" u="sng" dirty="0" smtClean="0">
                <a:solidFill>
                  <a:schemeClr val="bg1"/>
                </a:solidFill>
                <a:latin typeface="Bahnschrift Condensed" panose="020B0502040204020203" pitchFamily="34" charset="0"/>
              </a:rPr>
              <a:t>: </a:t>
            </a:r>
            <a:r>
              <a:rPr lang="es-ES" sz="2200" u="sng" dirty="0">
                <a:solidFill>
                  <a:schemeClr val="bg1"/>
                </a:solidFill>
                <a:latin typeface="Bahnschrift Condensed" panose="020B0502040204020203" pitchFamily="34" charset="0"/>
              </a:rPr>
              <a:t>Violencia laboral contra las mujeres:</a:t>
            </a:r>
          </a:p>
          <a:p>
            <a:pPr marL="0" indent="0">
              <a:buNone/>
            </a:pPr>
            <a:r>
              <a:rPr lang="es-ES" sz="2200" dirty="0">
                <a:solidFill>
                  <a:schemeClr val="bg1"/>
                </a:solidFill>
                <a:latin typeface="Bahnschrift Condensed" panose="020B0502040204020203" pitchFamily="34" charset="0"/>
              </a:rPr>
              <a:t>-Aquella que discrimina a las mujeres en el ámbito público y privado.</a:t>
            </a:r>
          </a:p>
          <a:p>
            <a:pPr marL="0" indent="0">
              <a:buNone/>
            </a:pPr>
            <a:r>
              <a:rPr lang="es-ES" sz="2200" dirty="0">
                <a:solidFill>
                  <a:schemeClr val="bg1"/>
                </a:solidFill>
                <a:latin typeface="Bahnschrift Condensed" panose="020B0502040204020203" pitchFamily="34" charset="0"/>
              </a:rPr>
              <a:t>-Obstaculiza su acceso al empleo, contratación, ascenso, estabilidad, exigiendo requisitos sobre el estado civil, edad, maternidad, apariencia </a:t>
            </a:r>
            <a:r>
              <a:rPr lang="es-ES" sz="2200" dirty="0" smtClean="0">
                <a:solidFill>
                  <a:schemeClr val="bg1"/>
                </a:solidFill>
                <a:latin typeface="Bahnschrift Condensed" panose="020B0502040204020203" pitchFamily="34" charset="0"/>
              </a:rPr>
              <a:t>física </a:t>
            </a:r>
            <a:r>
              <a:rPr lang="es-ES" sz="2200" dirty="0">
                <a:solidFill>
                  <a:schemeClr val="bg1"/>
                </a:solidFill>
                <a:latin typeface="Bahnschrift Condensed" panose="020B0502040204020203" pitchFamily="34" charset="0"/>
              </a:rPr>
              <a:t>o la realización del test de embarazo. </a:t>
            </a:r>
          </a:p>
          <a:p>
            <a:pPr marL="0" indent="0">
              <a:buNone/>
            </a:pPr>
            <a:r>
              <a:rPr lang="es-ES" sz="2200" dirty="0">
                <a:solidFill>
                  <a:schemeClr val="bg1"/>
                </a:solidFill>
                <a:latin typeface="Bahnschrift Condensed" panose="020B0502040204020203" pitchFamily="34" charset="0"/>
              </a:rPr>
              <a:t>-Quebrantar el derecho de igual remuneración por igual tarea o función.</a:t>
            </a:r>
          </a:p>
          <a:p>
            <a:pPr marL="0" indent="0">
              <a:buNone/>
            </a:pPr>
            <a:r>
              <a:rPr lang="es-ES" sz="2200" dirty="0">
                <a:solidFill>
                  <a:schemeClr val="bg1"/>
                </a:solidFill>
                <a:latin typeface="Bahnschrift Condensed" panose="020B0502040204020203" pitchFamily="34" charset="0"/>
              </a:rPr>
              <a:t>- Hostigamiento en forma sistemática sobre una determinada trabajadora con el fin de lograr exclusión laboral.</a:t>
            </a:r>
          </a:p>
          <a:p>
            <a:endParaRPr lang="es-ES" dirty="0"/>
          </a:p>
        </p:txBody>
      </p:sp>
    </p:spTree>
    <p:extLst>
      <p:ext uri="{BB962C8B-B14F-4D97-AF65-F5344CB8AC3E}">
        <p14:creationId xmlns:p14="http://schemas.microsoft.com/office/powerpoint/2010/main" val="367526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4E9EE5-63F0-4B10-BFA7-EAEEBB32FB45}"/>
              </a:ext>
            </a:extLst>
          </p:cNvPr>
          <p:cNvSpPr>
            <a:spLocks noGrp="1"/>
          </p:cNvSpPr>
          <p:nvPr>
            <p:ph type="title"/>
          </p:nvPr>
        </p:nvSpPr>
        <p:spPr>
          <a:xfrm>
            <a:off x="628650" y="260649"/>
            <a:ext cx="7886700" cy="1296144"/>
          </a:xfrm>
        </p:spPr>
        <p:txBody>
          <a:bodyPr>
            <a:normAutofit/>
          </a:bodyPr>
          <a:lstStyle/>
          <a:p>
            <a:pPr algn="ctr"/>
            <a:r>
              <a:rPr lang="es-ES" sz="3000" u="sng" dirty="0">
                <a:solidFill>
                  <a:schemeClr val="bg1"/>
                </a:solidFill>
                <a:latin typeface="Bahnschrift Condensed" panose="020B0502040204020203" pitchFamily="34" charset="0"/>
              </a:rPr>
              <a:t>Tratados Internacionales con jerarquía constitucional</a:t>
            </a:r>
          </a:p>
        </p:txBody>
      </p:sp>
      <p:sp>
        <p:nvSpPr>
          <p:cNvPr id="3" name="Marcador de contenido 2">
            <a:extLst>
              <a:ext uri="{FF2B5EF4-FFF2-40B4-BE49-F238E27FC236}">
                <a16:creationId xmlns:a16="http://schemas.microsoft.com/office/drawing/2014/main" xmlns="" id="{DEDCC751-06AE-4D10-8F33-CE6C0A961A71}"/>
              </a:ext>
            </a:extLst>
          </p:cNvPr>
          <p:cNvSpPr>
            <a:spLocks noGrp="1"/>
          </p:cNvSpPr>
          <p:nvPr>
            <p:ph idx="1"/>
          </p:nvPr>
        </p:nvSpPr>
        <p:spPr>
          <a:xfrm>
            <a:off x="628650" y="1556795"/>
            <a:ext cx="7886700" cy="4936089"/>
          </a:xfrm>
        </p:spPr>
        <p:txBody>
          <a:bodyPr>
            <a:normAutofit/>
          </a:bodyPr>
          <a:lstStyle/>
          <a:p>
            <a:pPr marL="0" indent="0" algn="just">
              <a:buNone/>
            </a:pPr>
            <a:r>
              <a:rPr lang="es-ES" sz="2000" dirty="0" smtClean="0">
                <a:solidFill>
                  <a:schemeClr val="bg1"/>
                </a:solidFill>
                <a:latin typeface="Bahnschrift Condensed" panose="020B0502040204020203" pitchFamily="34" charset="0"/>
              </a:rPr>
              <a:t>*</a:t>
            </a:r>
            <a:r>
              <a:rPr lang="es-ES" sz="2000" u="sng" dirty="0" smtClean="0">
                <a:solidFill>
                  <a:schemeClr val="bg1"/>
                </a:solidFill>
                <a:latin typeface="Bahnschrift Condensed" panose="020B0502040204020203" pitchFamily="34" charset="0"/>
              </a:rPr>
              <a:t>Convención </a:t>
            </a:r>
            <a:r>
              <a:rPr lang="es-ES" sz="2000" u="sng" dirty="0">
                <a:solidFill>
                  <a:schemeClr val="bg1"/>
                </a:solidFill>
                <a:latin typeface="Bahnschrift Condensed" panose="020B0502040204020203" pitchFamily="34" charset="0"/>
              </a:rPr>
              <a:t>sobre la </a:t>
            </a:r>
            <a:r>
              <a:rPr lang="es-ES" sz="2000" u="sng" dirty="0" smtClean="0">
                <a:solidFill>
                  <a:schemeClr val="bg1"/>
                </a:solidFill>
                <a:latin typeface="Bahnschrift Condensed" panose="020B0502040204020203" pitchFamily="34" charset="0"/>
              </a:rPr>
              <a:t>Eliminación </a:t>
            </a:r>
            <a:r>
              <a:rPr lang="es-ES" sz="2000" u="sng" dirty="0">
                <a:solidFill>
                  <a:schemeClr val="bg1"/>
                </a:solidFill>
                <a:latin typeface="Bahnschrift Condensed" panose="020B0502040204020203" pitchFamily="34" charset="0"/>
              </a:rPr>
              <a:t>de todas las formas de discriminación contra la mujer (Naciones Unidas 1979, vigencia 1981)</a:t>
            </a:r>
          </a:p>
          <a:p>
            <a:pPr marL="0" indent="0" algn="just">
              <a:buNone/>
            </a:pPr>
            <a:r>
              <a:rPr lang="es-ES" sz="2000" dirty="0">
                <a:solidFill>
                  <a:schemeClr val="bg1"/>
                </a:solidFill>
                <a:latin typeface="Bahnschrift Condensed" panose="020B0502040204020203" pitchFamily="34" charset="0"/>
              </a:rPr>
              <a:t>Los estados partes adoptarán todas las medidas apropiadas para eliminar la discriminación contra la mujer en la esfera del empleo a fin de asegurar, en condiciones de igualdad entre hombres y mujeres, los mismos derechos.</a:t>
            </a:r>
          </a:p>
          <a:p>
            <a:pPr marL="0" indent="0" algn="just">
              <a:buNone/>
            </a:pPr>
            <a:r>
              <a:rPr lang="es-ES" sz="2000" dirty="0" smtClean="0">
                <a:solidFill>
                  <a:schemeClr val="bg1"/>
                </a:solidFill>
                <a:latin typeface="Bahnschrift Condensed" panose="020B0502040204020203" pitchFamily="34" charset="0"/>
              </a:rPr>
              <a:t>*Antecedentes </a:t>
            </a:r>
            <a:r>
              <a:rPr lang="es-ES" sz="2000" dirty="0">
                <a:solidFill>
                  <a:schemeClr val="bg1"/>
                </a:solidFill>
                <a:latin typeface="Bahnschrift Condensed" panose="020B0502040204020203" pitchFamily="34" charset="0"/>
              </a:rPr>
              <a:t>internacionales de relevancia para la promoción de la equidad entre varones y mujeres: Quinta Conferencia mundial de la </a:t>
            </a:r>
            <a:r>
              <a:rPr lang="es-ES" sz="2000" dirty="0" smtClean="0">
                <a:solidFill>
                  <a:schemeClr val="bg1"/>
                </a:solidFill>
                <a:latin typeface="Bahnschrift Condensed" panose="020B0502040204020203" pitchFamily="34" charset="0"/>
              </a:rPr>
              <a:t>población (El </a:t>
            </a:r>
            <a:r>
              <a:rPr lang="es-ES" sz="2000" dirty="0">
                <a:solidFill>
                  <a:schemeClr val="bg1"/>
                </a:solidFill>
                <a:latin typeface="Bahnschrift Condensed" panose="020B0502040204020203" pitchFamily="34" charset="0"/>
              </a:rPr>
              <a:t>Cairo 1994), Cuarta Mundial sobre la mujer </a:t>
            </a:r>
            <a:r>
              <a:rPr lang="es-ES" sz="2000" dirty="0" smtClean="0">
                <a:solidFill>
                  <a:schemeClr val="bg1"/>
                </a:solidFill>
                <a:latin typeface="Bahnschrift Condensed" panose="020B0502040204020203" pitchFamily="34" charset="0"/>
              </a:rPr>
              <a:t>(Pekín </a:t>
            </a:r>
            <a:r>
              <a:rPr lang="es-ES" sz="2000" dirty="0">
                <a:solidFill>
                  <a:schemeClr val="bg1"/>
                </a:solidFill>
                <a:latin typeface="Bahnschrift Condensed" panose="020B0502040204020203" pitchFamily="34" charset="0"/>
              </a:rPr>
              <a:t>1995).</a:t>
            </a:r>
          </a:p>
          <a:p>
            <a:pPr marL="0" indent="0">
              <a:buNone/>
            </a:pPr>
            <a:endParaRPr lang="es-ES" sz="2000" dirty="0"/>
          </a:p>
        </p:txBody>
      </p:sp>
    </p:spTree>
    <p:extLst>
      <p:ext uri="{BB962C8B-B14F-4D97-AF65-F5344CB8AC3E}">
        <p14:creationId xmlns:p14="http://schemas.microsoft.com/office/powerpoint/2010/main" val="2306624546"/>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0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5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19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2183</Words>
  <Application>Microsoft Office PowerPoint</Application>
  <PresentationFormat>Presentación en pantalla (4:3)</PresentationFormat>
  <Paragraphs>130</Paragraphs>
  <Slides>23</Slides>
  <Notes>0</Notes>
  <HiddenSlides>0</HiddenSlides>
  <MMClips>0</MMClips>
  <ScaleCrop>false</ScaleCrop>
  <HeadingPairs>
    <vt:vector size="4" baseType="variant">
      <vt:variant>
        <vt:lpstr>Tema</vt:lpstr>
      </vt:variant>
      <vt:variant>
        <vt:i4>20</vt:i4>
      </vt:variant>
      <vt:variant>
        <vt:lpstr>Títulos de diapositiva</vt:lpstr>
      </vt:variant>
      <vt:variant>
        <vt:i4>23</vt:i4>
      </vt:variant>
    </vt:vector>
  </HeadingPairs>
  <TitlesOfParts>
    <vt:vector size="43" baseType="lpstr">
      <vt:lpstr>1_Tema de Office</vt:lpstr>
      <vt:lpstr>Tema de Office</vt:lpstr>
      <vt:lpstr>2_Tema de Office</vt:lpstr>
      <vt:lpstr>3_Tema de Office</vt:lpstr>
      <vt:lpstr>4_Tema de Office</vt:lpstr>
      <vt:lpstr>5_Tema de Office</vt:lpstr>
      <vt:lpstr>7_Tema de Office</vt:lpstr>
      <vt:lpstr>8_Tema de Office</vt:lpstr>
      <vt:lpstr>9_Tema de Office</vt:lpstr>
      <vt:lpstr>10_Tema de Office</vt:lpstr>
      <vt:lpstr>11_Tema de Office</vt:lpstr>
      <vt:lpstr>12_Tema de Office</vt:lpstr>
      <vt:lpstr>14_Tema de Office</vt:lpstr>
      <vt:lpstr>15_Tema de Office</vt:lpstr>
      <vt:lpstr>13_Tema de Office</vt:lpstr>
      <vt:lpstr>6_Tema de Office</vt:lpstr>
      <vt:lpstr>16_Tema de Office</vt:lpstr>
      <vt:lpstr>17_Tema de Office</vt:lpstr>
      <vt:lpstr>18_Tema de Office</vt:lpstr>
      <vt:lpstr>19_Tema de Office</vt:lpstr>
      <vt:lpstr>Presentación de PowerPoint</vt:lpstr>
      <vt:lpstr> PERSPECTIVA DE GÉNERO EN EL ÁMBITO LABORAL</vt:lpstr>
      <vt:lpstr>Género: Conjunto de ideas, creencias y atribuciones sociales construida en cada cultura y momento histórico, tomando como base la diferencia sexual y construyendo a partir de ellos  los conceptos de “masculinidad” y “feminidad”, los cuales determinan el comportamiento, las funciones, oportunidades, valoración y la relación entre hombres mujeres.</vt:lpstr>
      <vt:lpstr>    GÉNEROS         Según el sexo biológico: Género femenino - masculino -intersex.          Según identidad de género, orientación sexual y expresión de genero: Disidencias Sexuales y de Género. </vt:lpstr>
      <vt:lpstr>PERSPECTIVA DE GÉNERO EN EL ÁMBITO LABORAL</vt:lpstr>
      <vt:lpstr>PERSPECTIVA DE GÉNERO EN EL ÁMBITO LABORAL</vt:lpstr>
      <vt:lpstr>Derechos de las mujeres y disidencias trabajadorxs (bis)</vt:lpstr>
      <vt:lpstr>Ley 26.485/2008, de protección integral para prevenir, sancionar y erradicar la violencia contra las mujeres en los ámbitos en los que desarrollen sus relaciones interpersonales (capaz hay que ponerla c lo NACIONAL)</vt:lpstr>
      <vt:lpstr>Tratados Internacionales con jerarquía constitucional</vt:lpstr>
      <vt:lpstr>La Organización Internacional del trabajo (OIT) como garante de los derechos laborales </vt:lpstr>
      <vt:lpstr>Ley de contrato de trabajo -1974</vt:lpstr>
      <vt:lpstr>Ley 10.471: Carrera Profesional Hospitalaria </vt:lpstr>
      <vt:lpstr>Puntos exclusivos para Ley 10471: </vt:lpstr>
      <vt:lpstr>Licencias y permisos 10.430- 10.471</vt:lpstr>
      <vt:lpstr>Presentación de PowerPoint</vt:lpstr>
      <vt:lpstr>Presentación de PowerPoint</vt:lpstr>
      <vt:lpstr>Otros derechos y permisos</vt:lpstr>
      <vt:lpstr>Jardines Parentales en los hospitales y lactarios en todos los ámbitos laborales.</vt:lpstr>
      <vt:lpstr>Jardines Parentales en Hospitales Pcia de Bs As         Poseen: 27  (36%)           No poseen: 48  (64%) </vt:lpstr>
      <vt:lpstr>PROTOCOLO DE ACCIÓN EN SITUACIONES DE VIOLENCIA INTERNA EN EL ÀMBITO DE LA SALUD PÚBLICA</vt:lpstr>
      <vt:lpstr>Reclamo de CICOP “PROTOCOLO DE PREVENCIÓN DE VIOLENCIA en todos los hospitales y centros de salud”.  </vt:lpstr>
      <vt:lpstr>LEY PROVINCIAL 14.893 LICENCIA PARA VÍCTIMAS DE VIOLENCIA DE GÉNERO PARA TRABAJADORAS DE LA ADMINISTRACIÓN PÚBLICA</vt:lpstr>
      <vt:lpstr>Reflexiones finales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PERSPECTIVA DE GÉNERO EN EL ÁMBITO LABORAL</dc:title>
  <dc:creator>Monica</dc:creator>
  <cp:lastModifiedBy>Monica</cp:lastModifiedBy>
  <cp:revision>79</cp:revision>
  <dcterms:created xsi:type="dcterms:W3CDTF">2019-09-18T14:45:35Z</dcterms:created>
  <dcterms:modified xsi:type="dcterms:W3CDTF">2019-10-05T17:30:14Z</dcterms:modified>
</cp:coreProperties>
</file>