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5"/>
  </p:notesMasterIdLst>
  <p:sldIdLst>
    <p:sldId id="273" r:id="rId2"/>
    <p:sldId id="256" r:id="rId3"/>
    <p:sldId id="279" r:id="rId4"/>
    <p:sldId id="257" r:id="rId5"/>
    <p:sldId id="286" r:id="rId6"/>
    <p:sldId id="281" r:id="rId7"/>
    <p:sldId id="287" r:id="rId8"/>
    <p:sldId id="288" r:id="rId9"/>
    <p:sldId id="290" r:id="rId10"/>
    <p:sldId id="301" r:id="rId11"/>
    <p:sldId id="298" r:id="rId12"/>
    <p:sldId id="297" r:id="rId13"/>
    <p:sldId id="300" r:id="rId14"/>
  </p:sldIdLst>
  <p:sldSz cx="9144000" cy="6858000" type="screen4x3"/>
  <p:notesSz cx="6858000" cy="9144000"/>
  <p:defaultTextStyle>
    <a:defPPr>
      <a:defRPr lang="es-A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1320"/>
    <a:srgbClr val="DBA427"/>
    <a:srgbClr val="E3BA5F"/>
    <a:srgbClr val="CE9924"/>
    <a:srgbClr val="E1B147"/>
    <a:srgbClr val="DDA72F"/>
    <a:srgbClr val="BA8A20"/>
    <a:srgbClr val="765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F37300BE-7FBA-4AE4-9690-31AD67A3B1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72227B00-6260-4DE9-90E2-1ABCF9B3F4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D4051C0-460D-487B-95AD-DA197890BA79}" type="datetimeFigureOut">
              <a:rPr lang="es-ES"/>
              <a:pPr>
                <a:defRPr/>
              </a:pPr>
              <a:t>01/12/2019</a:t>
            </a:fld>
            <a:endParaRPr lang="es-ES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18D96628-FA8A-4490-AB19-4B0B995851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AC5C79CE-9A87-474B-8CFE-1BD39C549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FAF3CDFA-4317-4886-B614-70411066C5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55942D09-5DD4-400D-A63A-8E0031E74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A696EB6-F759-4A7A-8D60-52F599EE60A0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imagen de diapositiva 1">
            <a:extLst>
              <a:ext uri="{FF2B5EF4-FFF2-40B4-BE49-F238E27FC236}">
                <a16:creationId xmlns:a16="http://schemas.microsoft.com/office/drawing/2014/main" id="{74A7A2A5-5673-4DF9-8229-4FB38BA58D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Marcador de notas 2">
            <a:extLst>
              <a:ext uri="{FF2B5EF4-FFF2-40B4-BE49-F238E27FC236}">
                <a16:creationId xmlns:a16="http://schemas.microsoft.com/office/drawing/2014/main" id="{36027FF7-72CE-49DD-A7B2-9539BD5FA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AR"/>
          </a:p>
        </p:txBody>
      </p:sp>
      <p:sp>
        <p:nvSpPr>
          <p:cNvPr id="25604" name="Marcador de número de diapositiva 3">
            <a:extLst>
              <a:ext uri="{FF2B5EF4-FFF2-40B4-BE49-F238E27FC236}">
                <a16:creationId xmlns:a16="http://schemas.microsoft.com/office/drawing/2014/main" id="{712C5934-B648-4267-B289-BCE5414B40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65A5722-52CE-4BD3-BBF7-5C942360E285}" type="slidenum">
              <a:rPr lang="es-ES" altLang="es-AR"/>
              <a:pPr/>
              <a:t>8</a:t>
            </a:fld>
            <a:endParaRPr lang="es-ES" alt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DD95254-48E4-4590-B034-DEF5388A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99E5-1FF3-4AF6-BD16-4E9A05EDA88F}" type="datetimeFigureOut">
              <a:rPr lang="es-AR"/>
              <a:pPr>
                <a:defRPr/>
              </a:pPr>
              <a:t>1/12/2019</a:t>
            </a:fld>
            <a:endParaRPr lang="es-A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C65B00D-ABA0-4515-B95E-4132BF96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64A9F28-12BD-4E87-9A77-1053417CC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A022B-578A-45A4-BBF5-A4E44E5E6243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608512846"/>
      </p:ext>
    </p:extLst>
  </p:cSld>
  <p:clrMapOvr>
    <a:masterClrMapping/>
  </p:clrMapOvr>
  <p:transition spd="slow">
    <p:circl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CDF725E-7CD7-4130-A482-E899DBAF7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9F2C7-B352-4B7C-9027-0FDAB6F9D932}" type="datetimeFigureOut">
              <a:rPr lang="es-AR"/>
              <a:pPr>
                <a:defRPr/>
              </a:pPr>
              <a:t>1/12/2019</a:t>
            </a:fld>
            <a:endParaRPr lang="es-A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B46F179-A008-4B79-9342-DD774F8D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72FACAE-9C25-4B50-87EC-02B3C386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37386-F715-4F52-BD90-1A953CB9B573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888080444"/>
      </p:ext>
    </p:extLst>
  </p:cSld>
  <p:clrMapOvr>
    <a:masterClrMapping/>
  </p:clrMapOvr>
  <p:transition spd="slow">
    <p:circl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5BE8661-44CF-4929-A080-95B48892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59CA8-546C-445D-A8C4-199D239F1B7B}" type="datetimeFigureOut">
              <a:rPr lang="es-AR"/>
              <a:pPr>
                <a:defRPr/>
              </a:pPr>
              <a:t>1/12/2019</a:t>
            </a:fld>
            <a:endParaRPr lang="es-A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C97BBA6-FF25-4E59-8E7D-01D7BBC87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BB03E59-C92D-4E12-B750-0BED1451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E4F6A-85D4-455B-AF95-10DB2D5F62CB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876605500"/>
      </p:ext>
    </p:extLst>
  </p:cSld>
  <p:clrMapOvr>
    <a:masterClrMapping/>
  </p:clrMapOvr>
  <p:transition spd="slow">
    <p:circle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2359BAC-3356-4FF4-925E-DA84005E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2120F-2B40-40F4-9FD9-77D5F7A6D8C4}" type="datetimeFigureOut">
              <a:rPr lang="es-AR"/>
              <a:pPr>
                <a:defRPr/>
              </a:pPr>
              <a:t>1/12/2019</a:t>
            </a:fld>
            <a:endParaRPr lang="es-A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F3BBD03F-2834-448F-B847-AFB6E834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9FA7B27F-DE19-450C-8601-394D64A0E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52077-27FB-425C-97D8-54E237B62DDE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475532367"/>
      </p:ext>
    </p:extLst>
  </p:cSld>
  <p:clrMapOvr>
    <a:masterClrMapping/>
  </p:clrMapOvr>
  <p:transition spd="slow">
    <p:circl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9128D17-E474-405B-AC3B-04A109690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4972-ACBE-4F04-91EB-C4A1EB020465}" type="datetimeFigureOut">
              <a:rPr lang="es-AR"/>
              <a:pPr>
                <a:defRPr/>
              </a:pPr>
              <a:t>1/12/2019</a:t>
            </a:fld>
            <a:endParaRPr lang="es-A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B090C288-0633-41F0-86DB-F6EBC3C68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1344F27D-F01B-4697-8F68-9A0F84BF5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E4121-E8BA-4C3C-A461-1AAE027C559F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904484213"/>
      </p:ext>
    </p:extLst>
  </p:cSld>
  <p:clrMapOvr>
    <a:masterClrMapping/>
  </p:clrMapOvr>
  <p:transition spd="slow">
    <p:circle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0403A103-C198-4F70-BBE6-31FDE027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AC4C-82F0-4D9B-A534-48E47EBC2FCB}" type="datetimeFigureOut">
              <a:rPr lang="es-AR"/>
              <a:pPr>
                <a:defRPr/>
              </a:pPr>
              <a:t>1/12/2019</a:t>
            </a:fld>
            <a:endParaRPr lang="es-AR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BD3FDBF8-06A9-440D-B185-0D2142CEE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9B36EDB1-4D7A-4AE7-ACD9-82C99C84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E2FBF-F081-4B99-B8EC-40248B59499C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48523055"/>
      </p:ext>
    </p:extLst>
  </p:cSld>
  <p:clrMapOvr>
    <a:masterClrMapping/>
  </p:clrMapOvr>
  <p:transition spd="slow">
    <p:circl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C725C88A-6024-472E-B3CB-354C1529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EEE36-3A91-40D9-8294-1E1C7AC0A601}" type="datetimeFigureOut">
              <a:rPr lang="es-AR"/>
              <a:pPr>
                <a:defRPr/>
              </a:pPr>
              <a:t>1/12/2019</a:t>
            </a:fld>
            <a:endParaRPr lang="es-AR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2303F625-F775-44D2-BEB7-D860C7CF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E0813688-37EA-407D-94BB-1811C248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79250-A0BD-4F6A-ABE5-C852F7EB9E6F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65591171"/>
      </p:ext>
    </p:extLst>
  </p:cSld>
  <p:clrMapOvr>
    <a:masterClrMapping/>
  </p:clrMapOvr>
  <p:transition spd="slow">
    <p:circl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E140EFB4-1DC5-4AC0-B76D-8B68A89FA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2957F-0125-4D65-83A6-AF48A83318D4}" type="datetimeFigureOut">
              <a:rPr lang="es-AR"/>
              <a:pPr>
                <a:defRPr/>
              </a:pPr>
              <a:t>1/12/2019</a:t>
            </a:fld>
            <a:endParaRPr lang="es-AR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CDAFD1C0-CF3A-417A-8C8D-974D40883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7221115F-4154-4715-A625-C01262B1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B5EC5-32B5-4BAA-97B1-2F0E0FE06AC1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224357518"/>
      </p:ext>
    </p:extLst>
  </p:cSld>
  <p:clrMapOvr>
    <a:masterClrMapping/>
  </p:clrMapOvr>
  <p:transition spd="slow">
    <p:circl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A56310E2-50FA-4490-B3A9-F6196E46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5EC22-496E-4CEA-83B7-23AA29059B80}" type="datetimeFigureOut">
              <a:rPr lang="es-AR"/>
              <a:pPr>
                <a:defRPr/>
              </a:pPr>
              <a:t>1/12/2019</a:t>
            </a:fld>
            <a:endParaRPr lang="es-AR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A11AA131-F988-4A3C-AE8D-BBECC442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100AD45C-EA14-4A08-921A-AD891250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42D38-4F91-422C-9C96-507FB791EFA2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652992034"/>
      </p:ext>
    </p:extLst>
  </p:cSld>
  <p:clrMapOvr>
    <a:masterClrMapping/>
  </p:clrMapOvr>
  <p:transition spd="slow">
    <p:circl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E1B6A250-A356-47A0-9F52-6C5B981ED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F90E-5AB1-4FA4-8D26-A26A0BF3D4C2}" type="datetimeFigureOut">
              <a:rPr lang="es-AR"/>
              <a:pPr>
                <a:defRPr/>
              </a:pPr>
              <a:t>1/12/2019</a:t>
            </a:fld>
            <a:endParaRPr lang="es-AR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AE6F16D2-2F5B-4897-9195-4223E97CA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F00B9F4F-6B37-4A6B-8B08-8045607B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A5237-2ABC-4239-A7DE-C3AD69FA6FA9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098138884"/>
      </p:ext>
    </p:extLst>
  </p:cSld>
  <p:clrMapOvr>
    <a:masterClrMapping/>
  </p:clrMapOvr>
  <p:transition spd="slow">
    <p:circl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2F1C97C1-597E-4C48-896C-4F4B180C5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9EFC-08BD-418C-AA8D-FAAF6352B932}" type="datetimeFigureOut">
              <a:rPr lang="es-AR"/>
              <a:pPr>
                <a:defRPr/>
              </a:pPr>
              <a:t>1/12/2019</a:t>
            </a:fld>
            <a:endParaRPr lang="es-AR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6693EE68-FEEF-4A4D-BB8D-B4370B2A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BF75CD0D-0F78-47A6-8282-3F53561E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6D898-D135-4C27-8632-DFD7A42E7134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548949314"/>
      </p:ext>
    </p:extLst>
  </p:cSld>
  <p:clrMapOvr>
    <a:masterClrMapping/>
  </p:clrMapOvr>
  <p:transition spd="slow">
    <p:circl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B24C5CB3-3E5D-4753-A898-325DCE7DA64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título del patrón</a:t>
            </a:r>
            <a:endParaRPr lang="es-AR" altLang="es-AR"/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85A64BB3-9F15-43D1-A59D-D4054D6EE3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  <a:endParaRPr lang="es-AR" altLang="es-AR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0F4C24F-A229-4599-B211-9B0006609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603FBA-5D78-4FDF-84C0-10E1059C24AB}" type="datetimeFigureOut">
              <a:rPr lang="es-AR"/>
              <a:pPr>
                <a:defRPr/>
              </a:pPr>
              <a:t>1/12/2019</a:t>
            </a:fld>
            <a:endParaRPr lang="es-AR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6DF6DC6-58A5-4CB8-A31B-6D469F320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416C0944-8985-4309-8084-5ECF433AA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839794F-9663-4BE7-B72E-564C5D60913D}" type="slidenum">
              <a:rPr lang="es-AR" altLang="es-AR"/>
              <a:pPr/>
              <a:t>‹Nº›</a:t>
            </a:fld>
            <a:endParaRPr lang="es-AR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ransition spd="slow">
    <p:circle/>
    <p:sndAc>
      <p:stSnd>
        <p:snd r:embed="rId13" name="click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C731EF0A-205A-4368-8A33-D0FDB6C04276}"/>
              </a:ext>
            </a:extLst>
          </p:cNvPr>
          <p:cNvSpPr/>
          <p:nvPr/>
        </p:nvSpPr>
        <p:spPr>
          <a:xfrm>
            <a:off x="-107950" y="0"/>
            <a:ext cx="9251950" cy="6858000"/>
          </a:xfrm>
          <a:prstGeom prst="rect">
            <a:avLst/>
          </a:prstGeom>
          <a:solidFill>
            <a:srgbClr val="761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sp>
        <p:nvSpPr>
          <p:cNvPr id="2051" name="3 CuadroTexto">
            <a:extLst>
              <a:ext uri="{FF2B5EF4-FFF2-40B4-BE49-F238E27FC236}">
                <a16:creationId xmlns:a16="http://schemas.microsoft.com/office/drawing/2014/main" id="{803560AC-67C0-4445-98CE-7B295CC03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2863" y="1133475"/>
            <a:ext cx="9121776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AR" sz="4000" b="1">
                <a:solidFill>
                  <a:schemeClr val="bg1"/>
                </a:solidFill>
                <a:latin typeface="Roboto Black" panose="02000000000000000000" pitchFamily="2" charset="0"/>
              </a:rPr>
              <a:t>PLENARIO DE SECCIONALES </a:t>
            </a:r>
            <a:r>
              <a:rPr lang="es-ES" altLang="es-AR" sz="5400" b="1">
                <a:solidFill>
                  <a:schemeClr val="bg1"/>
                </a:solidFill>
                <a:latin typeface="Roboto Black" panose="02000000000000000000" pitchFamily="2" charset="0"/>
              </a:rPr>
              <a:t>MUNICIPALES 2019</a:t>
            </a:r>
          </a:p>
        </p:txBody>
      </p:sp>
      <p:sp>
        <p:nvSpPr>
          <p:cNvPr id="2052" name="5 CuadroTexto">
            <a:extLst>
              <a:ext uri="{FF2B5EF4-FFF2-40B4-BE49-F238E27FC236}">
                <a16:creationId xmlns:a16="http://schemas.microsoft.com/office/drawing/2014/main" id="{04683F89-22B4-46F9-9C07-45A9186F6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3429000"/>
            <a:ext cx="6264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AR" sz="2800" b="1">
                <a:solidFill>
                  <a:schemeClr val="bg1"/>
                </a:solidFill>
                <a:latin typeface="Roboto" panose="02000000000000000000" pitchFamily="2" charset="0"/>
              </a:rPr>
              <a:t>Sábado 7 de Diciembre </a:t>
            </a:r>
            <a:r>
              <a:rPr lang="es-ES" altLang="es-AR" sz="2800">
                <a:solidFill>
                  <a:srgbClr val="DBA427"/>
                </a:solidFill>
                <a:latin typeface="Roboto" panose="02000000000000000000" pitchFamily="2" charset="0"/>
              </a:rPr>
              <a:t>|</a:t>
            </a:r>
            <a:r>
              <a:rPr lang="es-ES" altLang="es-AR" sz="2800">
                <a:solidFill>
                  <a:schemeClr val="bg1"/>
                </a:solidFill>
                <a:latin typeface="Roboto" panose="02000000000000000000" pitchFamily="2" charset="0"/>
              </a:rPr>
              <a:t> </a:t>
            </a:r>
            <a:r>
              <a:rPr lang="es-ES" altLang="es-AR" sz="2800" b="1">
                <a:solidFill>
                  <a:schemeClr val="bg1"/>
                </a:solidFill>
                <a:latin typeface="Roboto" panose="02000000000000000000" pitchFamily="2" charset="0"/>
              </a:rPr>
              <a:t>Mar del Plata</a:t>
            </a:r>
          </a:p>
        </p:txBody>
      </p:sp>
      <p:pic>
        <p:nvPicPr>
          <p:cNvPr id="2053" name="Picture 5" descr="E:\Documentos\Trabajos\Eliana Comas\CICOP\Identidad\logo-web.png">
            <a:extLst>
              <a:ext uri="{FF2B5EF4-FFF2-40B4-BE49-F238E27FC236}">
                <a16:creationId xmlns:a16="http://schemas.microsoft.com/office/drawing/2014/main" id="{0C2FE41A-1FAB-4529-9718-0AAD1225B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4508500"/>
            <a:ext cx="5629275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object 4">
            <a:extLst>
              <a:ext uri="{FF2B5EF4-FFF2-40B4-BE49-F238E27FC236}">
                <a16:creationId xmlns:a16="http://schemas.microsoft.com/office/drawing/2014/main" id="{722372B9-5CDF-4DA4-B7AD-A82C8C2F4B0F}"/>
              </a:ext>
            </a:extLst>
          </p:cNvPr>
          <p:cNvSpPr>
            <a:spLocks/>
          </p:cNvSpPr>
          <p:nvPr/>
        </p:nvSpPr>
        <p:spPr bwMode="auto">
          <a:xfrm>
            <a:off x="2557463" y="2924175"/>
            <a:ext cx="3921125" cy="0"/>
          </a:xfrm>
          <a:custGeom>
            <a:avLst/>
            <a:gdLst>
              <a:gd name="T0" fmla="*/ 0 w 3919854"/>
              <a:gd name="T1" fmla="*/ 3926010 w 3919854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3919854">
                <a:moveTo>
                  <a:pt x="0" y="0"/>
                </a:moveTo>
                <a:lnTo>
                  <a:pt x="3919651" y="0"/>
                </a:lnTo>
              </a:path>
            </a:pathLst>
          </a:custGeom>
          <a:noFill/>
          <a:ln w="53428">
            <a:solidFill>
              <a:srgbClr val="DBA42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AR"/>
          </a:p>
        </p:txBody>
      </p:sp>
    </p:spTree>
  </p:cSld>
  <p:clrMapOvr>
    <a:masterClrMapping/>
  </p:clrMapOvr>
  <p:transition spd="slow">
    <p:circle/>
    <p:sndAc>
      <p:stSnd>
        <p:snd r:embed="rId2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>
            <a:extLst>
              <a:ext uri="{FF2B5EF4-FFF2-40B4-BE49-F238E27FC236}">
                <a16:creationId xmlns:a16="http://schemas.microsoft.com/office/drawing/2014/main" id="{79E61F64-5897-4508-85D1-45281F5C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1397000"/>
            <a:ext cx="7483475" cy="1168400"/>
          </a:xfrm>
        </p:spPr>
        <p:txBody>
          <a:bodyPr/>
          <a:lstStyle/>
          <a:p>
            <a:pPr algn="l" eaLnBrk="1" hangingPunct="1"/>
            <a:r>
              <a:rPr lang="es-ES" altLang="es-AR" sz="48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¿ QUÉ SIGNIFICA PERSPECTIVA DE GÉNERO ?</a:t>
            </a:r>
            <a:endParaRPr lang="es-AR" altLang="es-AR" sz="4800" b="1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195" name="2 Marcador de contenido">
            <a:extLst>
              <a:ext uri="{FF2B5EF4-FFF2-40B4-BE49-F238E27FC236}">
                <a16:creationId xmlns:a16="http://schemas.microsoft.com/office/drawing/2014/main" id="{08A55D4A-05AD-47C8-A52E-35CDDD100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41325"/>
            <a:ext cx="9105900" cy="574675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s-ES" altLang="es-AR" sz="2400" u="sng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Enfoque teórico y político. Herramienta de análisis. Permite: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AR" altLang="es-AR" sz="24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1F66D563-8383-4627-9D7F-3394817CE10E}"/>
              </a:ext>
            </a:extLst>
          </p:cNvPr>
          <p:cNvSpPr/>
          <p:nvPr/>
        </p:nvSpPr>
        <p:spPr>
          <a:xfrm>
            <a:off x="-15875" y="-23058"/>
            <a:ext cx="9159875" cy="1917700"/>
          </a:xfrm>
          <a:prstGeom prst="rect">
            <a:avLst/>
          </a:prstGeom>
          <a:solidFill>
            <a:srgbClr val="761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sp>
        <p:nvSpPr>
          <p:cNvPr id="8197" name="3 CuadroTexto">
            <a:extLst>
              <a:ext uri="{FF2B5EF4-FFF2-40B4-BE49-F238E27FC236}">
                <a16:creationId xmlns:a16="http://schemas.microsoft.com/office/drawing/2014/main" id="{0858B8C0-3745-49A4-8543-D53BA9347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211892"/>
            <a:ext cx="8416925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AR" sz="4800" b="1" dirty="0">
                <a:solidFill>
                  <a:schemeClr val="bg1"/>
                </a:solidFill>
                <a:latin typeface="Roboto Black" panose="02000000000000000000" pitchFamily="2" charset="0"/>
              </a:rPr>
              <a:t>LEY PROVINCIAL 14.656/16</a:t>
            </a:r>
          </a:p>
          <a:p>
            <a:pPr algn="ctr" eaLnBrk="1" hangingPunct="1"/>
            <a:r>
              <a:rPr lang="es-ES" altLang="es-AR" sz="3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“Marco Legal del Empleo Municipal” </a:t>
            </a:r>
          </a:p>
          <a:p>
            <a:pPr algn="ctr" eaLnBrk="1" hangingPunct="1"/>
            <a:endParaRPr lang="es-ES" altLang="es-AR" sz="4800" b="1" dirty="0">
              <a:solidFill>
                <a:schemeClr val="bg1"/>
              </a:solidFill>
              <a:latin typeface="Roboto Black" panose="02000000000000000000" pitchFamily="2" charset="0"/>
            </a:endParaRPr>
          </a:p>
        </p:txBody>
      </p:sp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id="{6E2F88D5-A516-4619-83A8-64E71578E938}"/>
              </a:ext>
            </a:extLst>
          </p:cNvPr>
          <p:cNvSpPr txBox="1">
            <a:spLocks/>
          </p:cNvSpPr>
          <p:nvPr/>
        </p:nvSpPr>
        <p:spPr bwMode="auto">
          <a:xfrm>
            <a:off x="179512" y="2204864"/>
            <a:ext cx="87122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Clr>
                <a:srgbClr val="DBA427"/>
              </a:buClr>
              <a:buNone/>
              <a:defRPr/>
            </a:pPr>
            <a:r>
              <a:rPr lang="es-ES" altLang="es-AR" sz="2800" b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Licencias con Perspectiva de Género</a:t>
            </a:r>
          </a:p>
          <a:p>
            <a:pPr algn="ctr"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endParaRPr lang="es-ES" altLang="es-AR" sz="2800" b="1" u="sng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 algn="r" eaLnBrk="1" hangingPunct="1">
              <a:buClr>
                <a:srgbClr val="761320"/>
              </a:buClr>
              <a:buNone/>
              <a:defRPr/>
            </a:pPr>
            <a:endParaRPr lang="es-ES" altLang="es-AR" sz="2800" b="1" u="sng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E3519BC-ED3F-4FD8-81C3-E4291AF3E74F}"/>
              </a:ext>
            </a:extLst>
          </p:cNvPr>
          <p:cNvSpPr txBox="1"/>
          <p:nvPr/>
        </p:nvSpPr>
        <p:spPr>
          <a:xfrm>
            <a:off x="300038" y="3398083"/>
            <a:ext cx="48480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Clr>
                <a:srgbClr val="761320"/>
              </a:buClr>
              <a:buFont typeface="Georgia Pro Cond" panose="02040506050405020303" pitchFamily="18" charset="0"/>
              <a:buChar char="●"/>
            </a:pPr>
            <a:r>
              <a:rPr lang="es-ES" altLang="es-AR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Art. 92</a:t>
            </a:r>
          </a:p>
          <a:p>
            <a:pPr algn="ctr">
              <a:buClr>
                <a:srgbClr val="761320"/>
              </a:buClr>
            </a:pPr>
            <a:r>
              <a:rPr lang="es-ES" altLang="es-A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Licencia de Nacimiento – Persona gestante</a:t>
            </a:r>
          </a:p>
          <a:p>
            <a:pPr algn="ctr">
              <a:buClr>
                <a:srgbClr val="761320"/>
              </a:buClr>
            </a:pPr>
            <a:endParaRPr lang="es-ES" altLang="es-A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 algn="ctr">
              <a:buClr>
                <a:srgbClr val="761320"/>
              </a:buClr>
              <a:buFont typeface="Georgia Pro Cond" panose="02040506050405020303" pitchFamily="18" charset="0"/>
              <a:buChar char="●"/>
            </a:pPr>
            <a:r>
              <a:rPr lang="es-ES" altLang="es-AR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Art.93</a:t>
            </a:r>
          </a:p>
          <a:p>
            <a:pPr algn="ctr">
              <a:buClr>
                <a:srgbClr val="761320"/>
              </a:buClr>
            </a:pPr>
            <a:r>
              <a:rPr lang="es-ES" altLang="es-AR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Pausa por Alimentación y Cuidado</a:t>
            </a:r>
          </a:p>
          <a:p>
            <a:pPr algn="ctr">
              <a:buClr>
                <a:srgbClr val="761320"/>
              </a:buClr>
            </a:pPr>
            <a:endParaRPr lang="es-ES" altLang="es-AR" sz="1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 algn="ctr">
              <a:buClr>
                <a:srgbClr val="761320"/>
              </a:buClr>
              <a:buFont typeface="Georgia Pro Cond" panose="02040506050405020303" pitchFamily="18" charset="0"/>
              <a:buChar char="●"/>
            </a:pPr>
            <a:r>
              <a:rPr lang="es-ES" altLang="es-AR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Art. 95</a:t>
            </a:r>
          </a:p>
          <a:p>
            <a:pPr algn="ctr">
              <a:buClr>
                <a:srgbClr val="761320"/>
              </a:buClr>
            </a:pPr>
            <a:r>
              <a:rPr lang="es-ES" altLang="es-A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Licencias Especiales</a:t>
            </a:r>
            <a:endParaRPr lang="es-ES" altLang="es-AR" sz="1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s-AR" dirty="0"/>
          </a:p>
        </p:txBody>
      </p:sp>
      <p:pic>
        <p:nvPicPr>
          <p:cNvPr id="8" name="Imagen 1">
            <a:extLst>
              <a:ext uri="{FF2B5EF4-FFF2-40B4-BE49-F238E27FC236}">
                <a16:creationId xmlns:a16="http://schemas.microsoft.com/office/drawing/2014/main" id="{2494E752-6FD0-42E5-9CC5-7FF36E26A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2" t="18402" r="5202" b="26997"/>
          <a:stretch>
            <a:fillRect/>
          </a:stretch>
        </p:blipFill>
        <p:spPr bwMode="auto">
          <a:xfrm>
            <a:off x="5528018" y="3040062"/>
            <a:ext cx="3117850" cy="3376613"/>
          </a:xfrm>
          <a:prstGeom prst="rect">
            <a:avLst/>
          </a:prstGeom>
          <a:solidFill>
            <a:srgbClr val="DBA427"/>
          </a:solidFill>
          <a:ln w="101600">
            <a:solidFill>
              <a:srgbClr val="76132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5101822"/>
      </p:ext>
    </p:extLst>
  </p:cSld>
  <p:clrMapOvr>
    <a:masterClrMapping/>
  </p:clrMapOvr>
  <p:transition spd="slow" advTm="10000">
    <p:circle/>
    <p:sndAc>
      <p:stSnd>
        <p:snd r:embed="rId2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Marcador de contenido 3">
            <a:extLst>
              <a:ext uri="{FF2B5EF4-FFF2-40B4-BE49-F238E27FC236}">
                <a16:creationId xmlns:a16="http://schemas.microsoft.com/office/drawing/2014/main" id="{6EBB5045-F815-4A39-8360-A673B2544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188913"/>
            <a:ext cx="4583113" cy="6469062"/>
          </a:xfrm>
        </p:spPr>
      </p:pic>
      <p:pic>
        <p:nvPicPr>
          <p:cNvPr id="19459" name="Imagen 4">
            <a:extLst>
              <a:ext uri="{FF2B5EF4-FFF2-40B4-BE49-F238E27FC236}">
                <a16:creationId xmlns:a16="http://schemas.microsoft.com/office/drawing/2014/main" id="{1A357A5C-CE69-4C58-B43A-2182E16363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88913"/>
            <a:ext cx="4430712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  <p:sndAc>
      <p:stSnd>
        <p:snd r:embed="rId2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bject 2">
            <a:extLst>
              <a:ext uri="{FF2B5EF4-FFF2-40B4-BE49-F238E27FC236}">
                <a16:creationId xmlns:a16="http://schemas.microsoft.com/office/drawing/2014/main" id="{6A90E005-E794-49ED-A6B8-70C5B37CD324}"/>
              </a:ext>
            </a:extLst>
          </p:cNvPr>
          <p:cNvSpPr>
            <a:spLocks/>
          </p:cNvSpPr>
          <p:nvPr/>
        </p:nvSpPr>
        <p:spPr bwMode="auto">
          <a:xfrm>
            <a:off x="0" y="6207125"/>
            <a:ext cx="3227388" cy="534988"/>
          </a:xfrm>
          <a:custGeom>
            <a:avLst/>
            <a:gdLst>
              <a:gd name="T0" fmla="*/ 0 w 3537585"/>
              <a:gd name="T1" fmla="*/ 0 h 534034"/>
              <a:gd name="T2" fmla="*/ 2450551 w 3537585"/>
              <a:gd name="T3" fmla="*/ 0 h 534034"/>
              <a:gd name="T4" fmla="*/ 2450551 w 3537585"/>
              <a:gd name="T5" fmla="*/ 537552 h 534034"/>
              <a:gd name="T6" fmla="*/ 0 w 3537585"/>
              <a:gd name="T7" fmla="*/ 537552 h 534034"/>
              <a:gd name="T8" fmla="*/ 0 w 3537585"/>
              <a:gd name="T9" fmla="*/ 0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37585" h="534034">
                <a:moveTo>
                  <a:pt x="0" y="0"/>
                </a:moveTo>
                <a:lnTo>
                  <a:pt x="3537419" y="0"/>
                </a:lnTo>
                <a:lnTo>
                  <a:pt x="3537419" y="533728"/>
                </a:lnTo>
                <a:lnTo>
                  <a:pt x="0" y="533728"/>
                </a:lnTo>
                <a:lnTo>
                  <a:pt x="0" y="0"/>
                </a:lnTo>
                <a:close/>
              </a:path>
            </a:pathLst>
          </a:custGeom>
          <a:solidFill>
            <a:srgbClr val="7613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22531" name="object 3">
            <a:extLst>
              <a:ext uri="{FF2B5EF4-FFF2-40B4-BE49-F238E27FC236}">
                <a16:creationId xmlns:a16="http://schemas.microsoft.com/office/drawing/2014/main" id="{57D506FA-A270-4FA7-90AB-F3BB77F89BAB}"/>
              </a:ext>
            </a:extLst>
          </p:cNvPr>
          <p:cNvSpPr>
            <a:spLocks/>
          </p:cNvSpPr>
          <p:nvPr/>
        </p:nvSpPr>
        <p:spPr bwMode="auto">
          <a:xfrm>
            <a:off x="5908675" y="6207125"/>
            <a:ext cx="3235325" cy="534988"/>
          </a:xfrm>
          <a:custGeom>
            <a:avLst/>
            <a:gdLst>
              <a:gd name="T0" fmla="*/ 2454858 w 3547109"/>
              <a:gd name="T1" fmla="*/ 537552 h 534034"/>
              <a:gd name="T2" fmla="*/ 0 w 3547109"/>
              <a:gd name="T3" fmla="*/ 537552 h 534034"/>
              <a:gd name="T4" fmla="*/ 0 w 3547109"/>
              <a:gd name="T5" fmla="*/ 0 h 534034"/>
              <a:gd name="T6" fmla="*/ 2454858 w 3547109"/>
              <a:gd name="T7" fmla="*/ 0 h 534034"/>
              <a:gd name="T8" fmla="*/ 2454858 w 3547109"/>
              <a:gd name="T9" fmla="*/ 537552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47109" h="534034">
                <a:moveTo>
                  <a:pt x="3546932" y="533728"/>
                </a:moveTo>
                <a:lnTo>
                  <a:pt x="0" y="533728"/>
                </a:lnTo>
                <a:lnTo>
                  <a:pt x="0" y="0"/>
                </a:lnTo>
                <a:lnTo>
                  <a:pt x="3546932" y="0"/>
                </a:lnTo>
                <a:lnTo>
                  <a:pt x="3546932" y="533728"/>
                </a:lnTo>
                <a:close/>
              </a:path>
            </a:pathLst>
          </a:custGeom>
          <a:solidFill>
            <a:srgbClr val="4A00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22532" name="object 4">
            <a:extLst>
              <a:ext uri="{FF2B5EF4-FFF2-40B4-BE49-F238E27FC236}">
                <a16:creationId xmlns:a16="http://schemas.microsoft.com/office/drawing/2014/main" id="{5F9CBCB4-19EF-4092-ACE3-66A369D124E7}"/>
              </a:ext>
            </a:extLst>
          </p:cNvPr>
          <p:cNvSpPr>
            <a:spLocks/>
          </p:cNvSpPr>
          <p:nvPr/>
        </p:nvSpPr>
        <p:spPr bwMode="auto">
          <a:xfrm>
            <a:off x="2916238" y="6207125"/>
            <a:ext cx="3290887" cy="534988"/>
          </a:xfrm>
          <a:custGeom>
            <a:avLst/>
            <a:gdLst>
              <a:gd name="T0" fmla="*/ 2496758 w 3608070"/>
              <a:gd name="T1" fmla="*/ 537554 h 534034"/>
              <a:gd name="T2" fmla="*/ 0 w 3608070"/>
              <a:gd name="T3" fmla="*/ 537554 h 534034"/>
              <a:gd name="T4" fmla="*/ 0 w 3608070"/>
              <a:gd name="T5" fmla="*/ 0 h 534034"/>
              <a:gd name="T6" fmla="*/ 2496758 w 3608070"/>
              <a:gd name="T7" fmla="*/ 0 h 534034"/>
              <a:gd name="T8" fmla="*/ 2496758 w 3608070"/>
              <a:gd name="T9" fmla="*/ 537554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8070" h="534034">
                <a:moveTo>
                  <a:pt x="3607650" y="533730"/>
                </a:moveTo>
                <a:lnTo>
                  <a:pt x="0" y="533730"/>
                </a:lnTo>
                <a:lnTo>
                  <a:pt x="0" y="0"/>
                </a:lnTo>
                <a:lnTo>
                  <a:pt x="3607650" y="0"/>
                </a:lnTo>
                <a:lnTo>
                  <a:pt x="3607650" y="533730"/>
                </a:lnTo>
                <a:close/>
              </a:path>
            </a:pathLst>
          </a:custGeom>
          <a:solidFill>
            <a:srgbClr val="5B01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22533" name="object 6">
            <a:extLst>
              <a:ext uri="{FF2B5EF4-FFF2-40B4-BE49-F238E27FC236}">
                <a16:creationId xmlns:a16="http://schemas.microsoft.com/office/drawing/2014/main" id="{AFE5AEFA-1CBB-48B2-87BB-4DF1932A7B67}"/>
              </a:ext>
            </a:extLst>
          </p:cNvPr>
          <p:cNvSpPr>
            <a:spLocks/>
          </p:cNvSpPr>
          <p:nvPr/>
        </p:nvSpPr>
        <p:spPr bwMode="auto">
          <a:xfrm>
            <a:off x="0" y="5884863"/>
            <a:ext cx="9144000" cy="157162"/>
          </a:xfrm>
          <a:custGeom>
            <a:avLst/>
            <a:gdLst>
              <a:gd name="T0" fmla="*/ 0 w 10692130"/>
              <a:gd name="T1" fmla="*/ 62167 h 213995"/>
              <a:gd name="T2" fmla="*/ 5719355 w 10692130"/>
              <a:gd name="T3" fmla="*/ 62167 h 213995"/>
              <a:gd name="T4" fmla="*/ 5719355 w 10692130"/>
              <a:gd name="T5" fmla="*/ 0 h 213995"/>
              <a:gd name="T6" fmla="*/ 0 w 10692130"/>
              <a:gd name="T7" fmla="*/ 0 h 213995"/>
              <a:gd name="T8" fmla="*/ 0 w 10692130"/>
              <a:gd name="T9" fmla="*/ 62167 h 2139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92130" h="213995">
                <a:moveTo>
                  <a:pt x="0" y="213690"/>
                </a:moveTo>
                <a:lnTo>
                  <a:pt x="10692003" y="213690"/>
                </a:lnTo>
                <a:lnTo>
                  <a:pt x="10692003" y="0"/>
                </a:lnTo>
                <a:lnTo>
                  <a:pt x="0" y="0"/>
                </a:lnTo>
                <a:lnTo>
                  <a:pt x="0" y="213690"/>
                </a:lnTo>
                <a:close/>
              </a:path>
            </a:pathLst>
          </a:custGeom>
          <a:solidFill>
            <a:srgbClr val="DBA4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22534" name="object 2">
            <a:extLst>
              <a:ext uri="{FF2B5EF4-FFF2-40B4-BE49-F238E27FC236}">
                <a16:creationId xmlns:a16="http://schemas.microsoft.com/office/drawing/2014/main" id="{6065B9DC-86CC-4921-AAE8-693BFA118946}"/>
              </a:ext>
            </a:extLst>
          </p:cNvPr>
          <p:cNvSpPr>
            <a:spLocks/>
          </p:cNvSpPr>
          <p:nvPr/>
        </p:nvSpPr>
        <p:spPr bwMode="auto">
          <a:xfrm>
            <a:off x="-36513" y="-26988"/>
            <a:ext cx="3300413" cy="1439863"/>
          </a:xfrm>
          <a:custGeom>
            <a:avLst/>
            <a:gdLst>
              <a:gd name="T0" fmla="*/ 0 w 3537585"/>
              <a:gd name="T1" fmla="*/ 0 h 534034"/>
              <a:gd name="T2" fmla="*/ 2679983 w 3537585"/>
              <a:gd name="T3" fmla="*/ 0 h 534034"/>
              <a:gd name="T4" fmla="*/ 2679983 w 3537585"/>
              <a:gd name="T5" fmla="*/ 28205193 h 534034"/>
              <a:gd name="T6" fmla="*/ 0 w 3537585"/>
              <a:gd name="T7" fmla="*/ 28205193 h 534034"/>
              <a:gd name="T8" fmla="*/ 0 w 3537585"/>
              <a:gd name="T9" fmla="*/ 0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37585" h="534034">
                <a:moveTo>
                  <a:pt x="0" y="0"/>
                </a:moveTo>
                <a:lnTo>
                  <a:pt x="3537419" y="0"/>
                </a:lnTo>
                <a:lnTo>
                  <a:pt x="3537419" y="533728"/>
                </a:lnTo>
                <a:lnTo>
                  <a:pt x="0" y="533728"/>
                </a:lnTo>
                <a:lnTo>
                  <a:pt x="0" y="0"/>
                </a:lnTo>
                <a:close/>
              </a:path>
            </a:pathLst>
          </a:custGeom>
          <a:solidFill>
            <a:srgbClr val="7613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22535" name="object 3">
            <a:extLst>
              <a:ext uri="{FF2B5EF4-FFF2-40B4-BE49-F238E27FC236}">
                <a16:creationId xmlns:a16="http://schemas.microsoft.com/office/drawing/2014/main" id="{899475D8-0225-4D02-A69F-615D033D61D2}"/>
              </a:ext>
            </a:extLst>
          </p:cNvPr>
          <p:cNvSpPr>
            <a:spLocks/>
          </p:cNvSpPr>
          <p:nvPr/>
        </p:nvSpPr>
        <p:spPr bwMode="auto">
          <a:xfrm>
            <a:off x="5872163" y="-26988"/>
            <a:ext cx="3308350" cy="1439863"/>
          </a:xfrm>
          <a:custGeom>
            <a:avLst/>
            <a:gdLst>
              <a:gd name="T0" fmla="*/ 2684111 w 3547109"/>
              <a:gd name="T1" fmla="*/ 28205193 h 534034"/>
              <a:gd name="T2" fmla="*/ 0 w 3547109"/>
              <a:gd name="T3" fmla="*/ 28205193 h 534034"/>
              <a:gd name="T4" fmla="*/ 0 w 3547109"/>
              <a:gd name="T5" fmla="*/ 0 h 534034"/>
              <a:gd name="T6" fmla="*/ 2684111 w 3547109"/>
              <a:gd name="T7" fmla="*/ 0 h 534034"/>
              <a:gd name="T8" fmla="*/ 2684111 w 3547109"/>
              <a:gd name="T9" fmla="*/ 28205193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47109" h="534034">
                <a:moveTo>
                  <a:pt x="3546932" y="533728"/>
                </a:moveTo>
                <a:lnTo>
                  <a:pt x="0" y="533728"/>
                </a:lnTo>
                <a:lnTo>
                  <a:pt x="0" y="0"/>
                </a:lnTo>
                <a:lnTo>
                  <a:pt x="3546932" y="0"/>
                </a:lnTo>
                <a:lnTo>
                  <a:pt x="3546932" y="533728"/>
                </a:lnTo>
                <a:close/>
              </a:path>
            </a:pathLst>
          </a:custGeom>
          <a:solidFill>
            <a:srgbClr val="4A00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22536" name="object 4">
            <a:extLst>
              <a:ext uri="{FF2B5EF4-FFF2-40B4-BE49-F238E27FC236}">
                <a16:creationId xmlns:a16="http://schemas.microsoft.com/office/drawing/2014/main" id="{1AF6EB2D-1726-4D83-9DCA-06A27D3569DC}"/>
              </a:ext>
            </a:extLst>
          </p:cNvPr>
          <p:cNvSpPr>
            <a:spLocks/>
          </p:cNvSpPr>
          <p:nvPr/>
        </p:nvSpPr>
        <p:spPr bwMode="auto">
          <a:xfrm>
            <a:off x="2878138" y="-26988"/>
            <a:ext cx="3365500" cy="1439863"/>
          </a:xfrm>
          <a:custGeom>
            <a:avLst/>
            <a:gdLst>
              <a:gd name="T0" fmla="*/ 2731007 w 3608070"/>
              <a:gd name="T1" fmla="*/ 28205288 h 534034"/>
              <a:gd name="T2" fmla="*/ 0 w 3608070"/>
              <a:gd name="T3" fmla="*/ 28205288 h 534034"/>
              <a:gd name="T4" fmla="*/ 0 w 3608070"/>
              <a:gd name="T5" fmla="*/ 0 h 534034"/>
              <a:gd name="T6" fmla="*/ 2731007 w 3608070"/>
              <a:gd name="T7" fmla="*/ 0 h 534034"/>
              <a:gd name="T8" fmla="*/ 2731007 w 3608070"/>
              <a:gd name="T9" fmla="*/ 28205288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8070" h="534034">
                <a:moveTo>
                  <a:pt x="3607650" y="533730"/>
                </a:moveTo>
                <a:lnTo>
                  <a:pt x="0" y="533730"/>
                </a:lnTo>
                <a:lnTo>
                  <a:pt x="0" y="0"/>
                </a:lnTo>
                <a:lnTo>
                  <a:pt x="3607650" y="0"/>
                </a:lnTo>
                <a:lnTo>
                  <a:pt x="3607650" y="533730"/>
                </a:lnTo>
                <a:close/>
              </a:path>
            </a:pathLst>
          </a:custGeom>
          <a:solidFill>
            <a:srgbClr val="5B01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22537" name="3 CuadroTexto">
            <a:extLst>
              <a:ext uri="{FF2B5EF4-FFF2-40B4-BE49-F238E27FC236}">
                <a16:creationId xmlns:a16="http://schemas.microsoft.com/office/drawing/2014/main" id="{332DC211-4EC8-407E-9FF3-68E9E44EE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260350"/>
            <a:ext cx="9217026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AR" altLang="es-AR" sz="4800" b="1">
                <a:solidFill>
                  <a:schemeClr val="bg1"/>
                </a:solidFill>
                <a:latin typeface="Roboto Black" panose="02000000000000000000" pitchFamily="2" charset="0"/>
              </a:rPr>
              <a:t>REFLEXIONES FINALES</a:t>
            </a:r>
            <a:endParaRPr lang="es-ES" altLang="es-AR" sz="6600" b="1">
              <a:solidFill>
                <a:schemeClr val="bg1"/>
              </a:solidFill>
              <a:latin typeface="Roboto Black" panose="02000000000000000000" pitchFamily="2" charset="0"/>
            </a:endParaRPr>
          </a:p>
        </p:txBody>
      </p:sp>
      <p:sp>
        <p:nvSpPr>
          <p:cNvPr id="22538" name="2 Marcador de contenido">
            <a:extLst>
              <a:ext uri="{FF2B5EF4-FFF2-40B4-BE49-F238E27FC236}">
                <a16:creationId xmlns:a16="http://schemas.microsoft.com/office/drawing/2014/main" id="{CFDE38C4-DB74-4AEC-8D50-17453883041B}"/>
              </a:ext>
            </a:extLst>
          </p:cNvPr>
          <p:cNvSpPr txBox="1">
            <a:spLocks/>
          </p:cNvSpPr>
          <p:nvPr/>
        </p:nvSpPr>
        <p:spPr bwMode="auto">
          <a:xfrm>
            <a:off x="252413" y="2276475"/>
            <a:ext cx="87122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r>
              <a:rPr lang="es-ES" altLang="es-AR" sz="2800" dirty="0">
                <a:latin typeface="Roboto" panose="02000000000000000000" pitchFamily="2" charset="0"/>
              </a:rPr>
              <a:t>Es importante poder difundir entre </a:t>
            </a:r>
            <a:r>
              <a:rPr lang="es-ES" altLang="es-AR" sz="2800" dirty="0" err="1">
                <a:latin typeface="Roboto" panose="02000000000000000000" pitchFamily="2" charset="0"/>
              </a:rPr>
              <a:t>lxs</a:t>
            </a:r>
            <a:r>
              <a:rPr lang="es-ES" altLang="es-AR" sz="2800" dirty="0">
                <a:latin typeface="Roboto" panose="02000000000000000000" pitchFamily="2" charset="0"/>
              </a:rPr>
              <a:t> </a:t>
            </a:r>
            <a:r>
              <a:rPr lang="es-ES" altLang="es-AR" sz="2800" dirty="0" err="1">
                <a:latin typeface="Roboto" panose="02000000000000000000" pitchFamily="2" charset="0"/>
              </a:rPr>
              <a:t>trabajadorxs</a:t>
            </a:r>
            <a:r>
              <a:rPr lang="es-ES" altLang="es-AR" sz="2800" dirty="0">
                <a:latin typeface="Roboto" panose="02000000000000000000" pitchFamily="2" charset="0"/>
              </a:rPr>
              <a:t> los derechos laborales, conformando redes que fortalezcan intercambios y poniendo el eje en el valor del trabajo en condiciones dignas, respetándose nuestros derechos, reclamando Política de Prevención y garantizando la equidad de género.</a:t>
            </a:r>
          </a:p>
          <a:p>
            <a:pPr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endParaRPr lang="es-ES" altLang="es-AR" sz="2200" dirty="0">
              <a:latin typeface="Roboto" panose="02000000000000000000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endParaRPr lang="es-ES" altLang="es-AR" sz="2300" dirty="0">
              <a:latin typeface="Roboto" panose="02000000000000000000" pitchFamily="2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s-AR" altLang="es-AR" sz="2400" dirty="0">
              <a:latin typeface="Roboto" panose="02000000000000000000" pitchFamily="2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click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DE10C582-5B88-4474-9E34-B9B4F7939697}"/>
              </a:ext>
            </a:extLst>
          </p:cNvPr>
          <p:cNvSpPr/>
          <p:nvPr/>
        </p:nvSpPr>
        <p:spPr>
          <a:xfrm>
            <a:off x="-107950" y="0"/>
            <a:ext cx="9251950" cy="6858000"/>
          </a:xfrm>
          <a:prstGeom prst="rect">
            <a:avLst/>
          </a:prstGeom>
          <a:solidFill>
            <a:srgbClr val="761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sp>
        <p:nvSpPr>
          <p:cNvPr id="23555" name="3 CuadroTexto">
            <a:extLst>
              <a:ext uri="{FF2B5EF4-FFF2-40B4-BE49-F238E27FC236}">
                <a16:creationId xmlns:a16="http://schemas.microsoft.com/office/drawing/2014/main" id="{F4B65DC5-DD15-4236-A97A-8BFC247F9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7950" y="1574800"/>
            <a:ext cx="925195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AR" altLang="es-AR" sz="6500" b="1">
                <a:solidFill>
                  <a:schemeClr val="bg1"/>
                </a:solidFill>
                <a:latin typeface="Roboto Black" panose="02000000000000000000" pitchFamily="2" charset="0"/>
              </a:rPr>
              <a:t> </a:t>
            </a:r>
            <a:r>
              <a:rPr lang="es-AR" altLang="es-AR" sz="6500" b="1">
                <a:solidFill>
                  <a:srgbClr val="DBA427"/>
                </a:solidFill>
                <a:latin typeface="Roboto Black" panose="02000000000000000000" pitchFamily="2" charset="0"/>
              </a:rPr>
              <a:t>¡</a:t>
            </a:r>
            <a:r>
              <a:rPr lang="es-AR" altLang="es-AR" sz="6500" b="1">
                <a:solidFill>
                  <a:schemeClr val="bg1"/>
                </a:solidFill>
                <a:latin typeface="Roboto Black" panose="02000000000000000000" pitchFamily="2" charset="0"/>
              </a:rPr>
              <a:t> MUCHAS GRACIAS </a:t>
            </a:r>
            <a:r>
              <a:rPr lang="es-AR" altLang="es-AR" sz="6500" b="1">
                <a:solidFill>
                  <a:srgbClr val="DBA427"/>
                </a:solidFill>
                <a:latin typeface="Roboto Black" panose="02000000000000000000" pitchFamily="2" charset="0"/>
              </a:rPr>
              <a:t>!</a:t>
            </a:r>
            <a:endParaRPr lang="es-ES" altLang="es-AR" sz="6500" b="1">
              <a:solidFill>
                <a:srgbClr val="DBA427"/>
              </a:solidFill>
              <a:latin typeface="Roboto Black" panose="02000000000000000000" pitchFamily="2" charset="0"/>
            </a:endParaRPr>
          </a:p>
        </p:txBody>
      </p:sp>
      <p:sp>
        <p:nvSpPr>
          <p:cNvPr id="23556" name="5 CuadroTexto">
            <a:extLst>
              <a:ext uri="{FF2B5EF4-FFF2-40B4-BE49-F238E27FC236}">
                <a16:creationId xmlns:a16="http://schemas.microsoft.com/office/drawing/2014/main" id="{D625F292-2506-48C7-B146-16DF94A91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2817813"/>
            <a:ext cx="6264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AR" sz="2800" b="1">
                <a:solidFill>
                  <a:schemeClr val="bg1"/>
                </a:solidFill>
                <a:latin typeface="Roboto" panose="02000000000000000000" pitchFamily="2" charset="0"/>
              </a:rPr>
              <a:t>Sábado 7 de Diciembre </a:t>
            </a:r>
            <a:r>
              <a:rPr lang="es-ES" altLang="es-AR" sz="2800">
                <a:solidFill>
                  <a:srgbClr val="DBA427"/>
                </a:solidFill>
                <a:latin typeface="Roboto" panose="02000000000000000000" pitchFamily="2" charset="0"/>
              </a:rPr>
              <a:t>|</a:t>
            </a:r>
            <a:r>
              <a:rPr lang="es-ES" altLang="es-AR" sz="2800">
                <a:solidFill>
                  <a:schemeClr val="bg1"/>
                </a:solidFill>
                <a:latin typeface="Roboto" panose="02000000000000000000" pitchFamily="2" charset="0"/>
              </a:rPr>
              <a:t> </a:t>
            </a:r>
            <a:r>
              <a:rPr lang="es-ES" altLang="es-AR" sz="2800" b="1">
                <a:solidFill>
                  <a:schemeClr val="bg1"/>
                </a:solidFill>
                <a:latin typeface="Roboto" panose="02000000000000000000" pitchFamily="2" charset="0"/>
              </a:rPr>
              <a:t>Mar del Plata</a:t>
            </a:r>
          </a:p>
        </p:txBody>
      </p:sp>
      <p:pic>
        <p:nvPicPr>
          <p:cNvPr id="23557" name="Picture 5" descr="E:\Documentos\Trabajos\Eliana Comas\CICOP\Identidad\logo-web.png">
            <a:extLst>
              <a:ext uri="{FF2B5EF4-FFF2-40B4-BE49-F238E27FC236}">
                <a16:creationId xmlns:a16="http://schemas.microsoft.com/office/drawing/2014/main" id="{37B4F562-B1AC-44C4-9C1D-865BCECA7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4508500"/>
            <a:ext cx="5629275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Subtítulo">
            <a:extLst>
              <a:ext uri="{FF2B5EF4-FFF2-40B4-BE49-F238E27FC236}">
                <a16:creationId xmlns:a16="http://schemas.microsoft.com/office/drawing/2014/main" id="{78E917AA-2974-4714-B6A5-4FB32ABF7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138" y="1557338"/>
            <a:ext cx="7704137" cy="2232025"/>
          </a:xfrm>
        </p:spPr>
        <p:txBody>
          <a:bodyPr/>
          <a:lstStyle/>
          <a:p>
            <a:pPr eaLnBrk="1" hangingPunct="1"/>
            <a:r>
              <a:rPr lang="es-ES" altLang="es-AR" sz="4800">
                <a:solidFill>
                  <a:srgbClr val="7613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“</a:t>
            </a:r>
            <a:r>
              <a:rPr lang="es-ES" altLang="es-AR" sz="4800" b="1">
                <a:solidFill>
                  <a:srgbClr val="7613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Perspectiva de Género </a:t>
            </a:r>
            <a:r>
              <a:rPr lang="es-ES" altLang="es-AR" sz="4800">
                <a:solidFill>
                  <a:srgbClr val="7613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 el </a:t>
            </a:r>
            <a:r>
              <a:rPr lang="es-ES" altLang="es-AR" sz="4800" b="1">
                <a:solidFill>
                  <a:srgbClr val="7613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Ámbito Laboral </a:t>
            </a:r>
            <a:r>
              <a:rPr lang="es-ES" altLang="es-AR" sz="4800">
                <a:solidFill>
                  <a:srgbClr val="7613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 la </a:t>
            </a:r>
            <a:r>
              <a:rPr lang="es-ES" altLang="es-AR" sz="4800" b="1">
                <a:solidFill>
                  <a:srgbClr val="7613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Salud Pública Municipal</a:t>
            </a:r>
            <a:r>
              <a:rPr lang="es-ES" altLang="es-AR" sz="4800">
                <a:solidFill>
                  <a:srgbClr val="76132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”</a:t>
            </a:r>
            <a:endParaRPr lang="es-AR" altLang="es-AR" sz="4000">
              <a:solidFill>
                <a:srgbClr val="76132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75" name="object 4">
            <a:extLst>
              <a:ext uri="{FF2B5EF4-FFF2-40B4-BE49-F238E27FC236}">
                <a16:creationId xmlns:a16="http://schemas.microsoft.com/office/drawing/2014/main" id="{58DA9C7D-94A3-495A-A627-7F4D4194DFE0}"/>
              </a:ext>
            </a:extLst>
          </p:cNvPr>
          <p:cNvSpPr>
            <a:spLocks/>
          </p:cNvSpPr>
          <p:nvPr/>
        </p:nvSpPr>
        <p:spPr bwMode="auto">
          <a:xfrm>
            <a:off x="2557463" y="692150"/>
            <a:ext cx="3921125" cy="0"/>
          </a:xfrm>
          <a:custGeom>
            <a:avLst/>
            <a:gdLst>
              <a:gd name="T0" fmla="*/ 0 w 3919854"/>
              <a:gd name="T1" fmla="*/ 3926010 w 3919854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3919854">
                <a:moveTo>
                  <a:pt x="0" y="0"/>
                </a:moveTo>
                <a:lnTo>
                  <a:pt x="3919651" y="0"/>
                </a:lnTo>
              </a:path>
            </a:pathLst>
          </a:custGeom>
          <a:noFill/>
          <a:ln w="53428">
            <a:solidFill>
              <a:srgbClr val="DBA42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3076" name="object 4">
            <a:extLst>
              <a:ext uri="{FF2B5EF4-FFF2-40B4-BE49-F238E27FC236}">
                <a16:creationId xmlns:a16="http://schemas.microsoft.com/office/drawing/2014/main" id="{CDAF2B70-8AF1-4634-A991-924D9E5233A3}"/>
              </a:ext>
            </a:extLst>
          </p:cNvPr>
          <p:cNvSpPr>
            <a:spLocks/>
          </p:cNvSpPr>
          <p:nvPr/>
        </p:nvSpPr>
        <p:spPr bwMode="auto">
          <a:xfrm>
            <a:off x="2557463" y="4724400"/>
            <a:ext cx="3921125" cy="0"/>
          </a:xfrm>
          <a:custGeom>
            <a:avLst/>
            <a:gdLst>
              <a:gd name="T0" fmla="*/ 0 w 3919854"/>
              <a:gd name="T1" fmla="*/ 3926010 w 3919854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3919854">
                <a:moveTo>
                  <a:pt x="0" y="0"/>
                </a:moveTo>
                <a:lnTo>
                  <a:pt x="3919651" y="0"/>
                </a:lnTo>
              </a:path>
            </a:pathLst>
          </a:custGeom>
          <a:noFill/>
          <a:ln w="53428">
            <a:solidFill>
              <a:srgbClr val="DBA42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3077" name="object 2">
            <a:extLst>
              <a:ext uri="{FF2B5EF4-FFF2-40B4-BE49-F238E27FC236}">
                <a16:creationId xmlns:a16="http://schemas.microsoft.com/office/drawing/2014/main" id="{340B11C7-2E96-49F7-84A3-11F6A026B312}"/>
              </a:ext>
            </a:extLst>
          </p:cNvPr>
          <p:cNvSpPr>
            <a:spLocks/>
          </p:cNvSpPr>
          <p:nvPr/>
        </p:nvSpPr>
        <p:spPr bwMode="auto">
          <a:xfrm>
            <a:off x="-36513" y="5445125"/>
            <a:ext cx="3300413" cy="1439863"/>
          </a:xfrm>
          <a:custGeom>
            <a:avLst/>
            <a:gdLst>
              <a:gd name="T0" fmla="*/ 0 w 3537585"/>
              <a:gd name="T1" fmla="*/ 0 h 534034"/>
              <a:gd name="T2" fmla="*/ 2679983 w 3537585"/>
              <a:gd name="T3" fmla="*/ 0 h 534034"/>
              <a:gd name="T4" fmla="*/ 2679983 w 3537585"/>
              <a:gd name="T5" fmla="*/ 28205193 h 534034"/>
              <a:gd name="T6" fmla="*/ 0 w 3537585"/>
              <a:gd name="T7" fmla="*/ 28205193 h 534034"/>
              <a:gd name="T8" fmla="*/ 0 w 3537585"/>
              <a:gd name="T9" fmla="*/ 0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37585" h="534034">
                <a:moveTo>
                  <a:pt x="0" y="0"/>
                </a:moveTo>
                <a:lnTo>
                  <a:pt x="3537419" y="0"/>
                </a:lnTo>
                <a:lnTo>
                  <a:pt x="3537419" y="533728"/>
                </a:lnTo>
                <a:lnTo>
                  <a:pt x="0" y="533728"/>
                </a:lnTo>
                <a:lnTo>
                  <a:pt x="0" y="0"/>
                </a:lnTo>
                <a:close/>
              </a:path>
            </a:pathLst>
          </a:custGeom>
          <a:solidFill>
            <a:srgbClr val="7613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3078" name="object 3">
            <a:extLst>
              <a:ext uri="{FF2B5EF4-FFF2-40B4-BE49-F238E27FC236}">
                <a16:creationId xmlns:a16="http://schemas.microsoft.com/office/drawing/2014/main" id="{2DE53B2C-3573-452D-AC1C-47D709D90B54}"/>
              </a:ext>
            </a:extLst>
          </p:cNvPr>
          <p:cNvSpPr>
            <a:spLocks/>
          </p:cNvSpPr>
          <p:nvPr/>
        </p:nvSpPr>
        <p:spPr bwMode="auto">
          <a:xfrm>
            <a:off x="5872163" y="5445125"/>
            <a:ext cx="3308350" cy="1439863"/>
          </a:xfrm>
          <a:custGeom>
            <a:avLst/>
            <a:gdLst>
              <a:gd name="T0" fmla="*/ 2684111 w 3547109"/>
              <a:gd name="T1" fmla="*/ 28205193 h 534034"/>
              <a:gd name="T2" fmla="*/ 0 w 3547109"/>
              <a:gd name="T3" fmla="*/ 28205193 h 534034"/>
              <a:gd name="T4" fmla="*/ 0 w 3547109"/>
              <a:gd name="T5" fmla="*/ 0 h 534034"/>
              <a:gd name="T6" fmla="*/ 2684111 w 3547109"/>
              <a:gd name="T7" fmla="*/ 0 h 534034"/>
              <a:gd name="T8" fmla="*/ 2684111 w 3547109"/>
              <a:gd name="T9" fmla="*/ 28205193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47109" h="534034">
                <a:moveTo>
                  <a:pt x="3546932" y="533728"/>
                </a:moveTo>
                <a:lnTo>
                  <a:pt x="0" y="533728"/>
                </a:lnTo>
                <a:lnTo>
                  <a:pt x="0" y="0"/>
                </a:lnTo>
                <a:lnTo>
                  <a:pt x="3546932" y="0"/>
                </a:lnTo>
                <a:lnTo>
                  <a:pt x="3546932" y="533728"/>
                </a:lnTo>
                <a:close/>
              </a:path>
            </a:pathLst>
          </a:custGeom>
          <a:solidFill>
            <a:srgbClr val="4A00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3079" name="object 4">
            <a:extLst>
              <a:ext uri="{FF2B5EF4-FFF2-40B4-BE49-F238E27FC236}">
                <a16:creationId xmlns:a16="http://schemas.microsoft.com/office/drawing/2014/main" id="{82790808-E010-4798-BD88-DAFE8E30416E}"/>
              </a:ext>
            </a:extLst>
          </p:cNvPr>
          <p:cNvSpPr>
            <a:spLocks/>
          </p:cNvSpPr>
          <p:nvPr/>
        </p:nvSpPr>
        <p:spPr bwMode="auto">
          <a:xfrm>
            <a:off x="2878138" y="5445125"/>
            <a:ext cx="3365500" cy="1439863"/>
          </a:xfrm>
          <a:custGeom>
            <a:avLst/>
            <a:gdLst>
              <a:gd name="T0" fmla="*/ 2731007 w 3608070"/>
              <a:gd name="T1" fmla="*/ 28205288 h 534034"/>
              <a:gd name="T2" fmla="*/ 0 w 3608070"/>
              <a:gd name="T3" fmla="*/ 28205288 h 534034"/>
              <a:gd name="T4" fmla="*/ 0 w 3608070"/>
              <a:gd name="T5" fmla="*/ 0 h 534034"/>
              <a:gd name="T6" fmla="*/ 2731007 w 3608070"/>
              <a:gd name="T7" fmla="*/ 0 h 534034"/>
              <a:gd name="T8" fmla="*/ 2731007 w 3608070"/>
              <a:gd name="T9" fmla="*/ 28205288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8070" h="534034">
                <a:moveTo>
                  <a:pt x="3607650" y="533730"/>
                </a:moveTo>
                <a:lnTo>
                  <a:pt x="0" y="533730"/>
                </a:lnTo>
                <a:lnTo>
                  <a:pt x="0" y="0"/>
                </a:lnTo>
                <a:lnTo>
                  <a:pt x="3607650" y="0"/>
                </a:lnTo>
                <a:lnTo>
                  <a:pt x="3607650" y="533730"/>
                </a:lnTo>
                <a:close/>
              </a:path>
            </a:pathLst>
          </a:custGeom>
          <a:solidFill>
            <a:srgbClr val="5B01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3080" name="3 CuadroTexto">
            <a:extLst>
              <a:ext uri="{FF2B5EF4-FFF2-40B4-BE49-F238E27FC236}">
                <a16:creationId xmlns:a16="http://schemas.microsoft.com/office/drawing/2014/main" id="{BA630705-F572-43C2-B194-17A96B3B0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5868988"/>
            <a:ext cx="921702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AR" sz="3200" b="1">
                <a:solidFill>
                  <a:schemeClr val="bg1"/>
                </a:solidFill>
                <a:latin typeface="Roboto" panose="02000000000000000000" pitchFamily="2" charset="0"/>
              </a:rPr>
              <a:t>Secretaría de Derechos Humanos y Género</a:t>
            </a:r>
          </a:p>
        </p:txBody>
      </p:sp>
    </p:spTree>
  </p:cSld>
  <p:clrMapOvr>
    <a:masterClrMapping/>
  </p:clrMapOvr>
  <p:transition spd="slow" advTm="10000">
    <p:circle/>
    <p:sndAc>
      <p:stSnd>
        <p:snd r:embed="rId2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>
            <a:extLst>
              <a:ext uri="{FF2B5EF4-FFF2-40B4-BE49-F238E27FC236}">
                <a16:creationId xmlns:a16="http://schemas.microsoft.com/office/drawing/2014/main" id="{DFBC20A0-AF97-470E-B384-57F19D2C4723}"/>
              </a:ext>
            </a:extLst>
          </p:cNvPr>
          <p:cNvSpPr>
            <a:spLocks/>
          </p:cNvSpPr>
          <p:nvPr/>
        </p:nvSpPr>
        <p:spPr bwMode="auto">
          <a:xfrm>
            <a:off x="0" y="6207125"/>
            <a:ext cx="3227388" cy="534988"/>
          </a:xfrm>
          <a:custGeom>
            <a:avLst/>
            <a:gdLst>
              <a:gd name="T0" fmla="*/ 0 w 3537585"/>
              <a:gd name="T1" fmla="*/ 0 h 534034"/>
              <a:gd name="T2" fmla="*/ 2450551 w 3537585"/>
              <a:gd name="T3" fmla="*/ 0 h 534034"/>
              <a:gd name="T4" fmla="*/ 2450551 w 3537585"/>
              <a:gd name="T5" fmla="*/ 537552 h 534034"/>
              <a:gd name="T6" fmla="*/ 0 w 3537585"/>
              <a:gd name="T7" fmla="*/ 537552 h 534034"/>
              <a:gd name="T8" fmla="*/ 0 w 3537585"/>
              <a:gd name="T9" fmla="*/ 0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37585" h="534034">
                <a:moveTo>
                  <a:pt x="0" y="0"/>
                </a:moveTo>
                <a:lnTo>
                  <a:pt x="3537419" y="0"/>
                </a:lnTo>
                <a:lnTo>
                  <a:pt x="3537419" y="533728"/>
                </a:lnTo>
                <a:lnTo>
                  <a:pt x="0" y="533728"/>
                </a:lnTo>
                <a:lnTo>
                  <a:pt x="0" y="0"/>
                </a:lnTo>
                <a:close/>
              </a:path>
            </a:pathLst>
          </a:custGeom>
          <a:solidFill>
            <a:srgbClr val="7613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4099" name="object 3">
            <a:extLst>
              <a:ext uri="{FF2B5EF4-FFF2-40B4-BE49-F238E27FC236}">
                <a16:creationId xmlns:a16="http://schemas.microsoft.com/office/drawing/2014/main" id="{8390AC13-B547-49E8-B154-E465D6E7A6C0}"/>
              </a:ext>
            </a:extLst>
          </p:cNvPr>
          <p:cNvSpPr>
            <a:spLocks/>
          </p:cNvSpPr>
          <p:nvPr/>
        </p:nvSpPr>
        <p:spPr bwMode="auto">
          <a:xfrm>
            <a:off x="5908675" y="6207125"/>
            <a:ext cx="3235325" cy="534988"/>
          </a:xfrm>
          <a:custGeom>
            <a:avLst/>
            <a:gdLst>
              <a:gd name="T0" fmla="*/ 2454858 w 3547109"/>
              <a:gd name="T1" fmla="*/ 537552 h 534034"/>
              <a:gd name="T2" fmla="*/ 0 w 3547109"/>
              <a:gd name="T3" fmla="*/ 537552 h 534034"/>
              <a:gd name="T4" fmla="*/ 0 w 3547109"/>
              <a:gd name="T5" fmla="*/ 0 h 534034"/>
              <a:gd name="T6" fmla="*/ 2454858 w 3547109"/>
              <a:gd name="T7" fmla="*/ 0 h 534034"/>
              <a:gd name="T8" fmla="*/ 2454858 w 3547109"/>
              <a:gd name="T9" fmla="*/ 537552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47109" h="534034">
                <a:moveTo>
                  <a:pt x="3546932" y="533728"/>
                </a:moveTo>
                <a:lnTo>
                  <a:pt x="0" y="533728"/>
                </a:lnTo>
                <a:lnTo>
                  <a:pt x="0" y="0"/>
                </a:lnTo>
                <a:lnTo>
                  <a:pt x="3546932" y="0"/>
                </a:lnTo>
                <a:lnTo>
                  <a:pt x="3546932" y="533728"/>
                </a:lnTo>
                <a:close/>
              </a:path>
            </a:pathLst>
          </a:custGeom>
          <a:solidFill>
            <a:srgbClr val="4A00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4100" name="object 4">
            <a:extLst>
              <a:ext uri="{FF2B5EF4-FFF2-40B4-BE49-F238E27FC236}">
                <a16:creationId xmlns:a16="http://schemas.microsoft.com/office/drawing/2014/main" id="{A3DB5D1F-ACA8-497F-A2A2-52AE7D4927E5}"/>
              </a:ext>
            </a:extLst>
          </p:cNvPr>
          <p:cNvSpPr>
            <a:spLocks/>
          </p:cNvSpPr>
          <p:nvPr/>
        </p:nvSpPr>
        <p:spPr bwMode="auto">
          <a:xfrm>
            <a:off x="2916238" y="6207125"/>
            <a:ext cx="3290887" cy="534988"/>
          </a:xfrm>
          <a:custGeom>
            <a:avLst/>
            <a:gdLst>
              <a:gd name="T0" fmla="*/ 2496758 w 3608070"/>
              <a:gd name="T1" fmla="*/ 537554 h 534034"/>
              <a:gd name="T2" fmla="*/ 0 w 3608070"/>
              <a:gd name="T3" fmla="*/ 537554 h 534034"/>
              <a:gd name="T4" fmla="*/ 0 w 3608070"/>
              <a:gd name="T5" fmla="*/ 0 h 534034"/>
              <a:gd name="T6" fmla="*/ 2496758 w 3608070"/>
              <a:gd name="T7" fmla="*/ 0 h 534034"/>
              <a:gd name="T8" fmla="*/ 2496758 w 3608070"/>
              <a:gd name="T9" fmla="*/ 537554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8070" h="534034">
                <a:moveTo>
                  <a:pt x="3607650" y="533730"/>
                </a:moveTo>
                <a:lnTo>
                  <a:pt x="0" y="533730"/>
                </a:lnTo>
                <a:lnTo>
                  <a:pt x="0" y="0"/>
                </a:lnTo>
                <a:lnTo>
                  <a:pt x="3607650" y="0"/>
                </a:lnTo>
                <a:lnTo>
                  <a:pt x="3607650" y="533730"/>
                </a:lnTo>
                <a:close/>
              </a:path>
            </a:pathLst>
          </a:custGeom>
          <a:solidFill>
            <a:srgbClr val="5B01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4101" name="object 6">
            <a:extLst>
              <a:ext uri="{FF2B5EF4-FFF2-40B4-BE49-F238E27FC236}">
                <a16:creationId xmlns:a16="http://schemas.microsoft.com/office/drawing/2014/main" id="{759D15E1-93A9-415E-880F-2CB40495FE06}"/>
              </a:ext>
            </a:extLst>
          </p:cNvPr>
          <p:cNvSpPr>
            <a:spLocks/>
          </p:cNvSpPr>
          <p:nvPr/>
        </p:nvSpPr>
        <p:spPr bwMode="auto">
          <a:xfrm>
            <a:off x="0" y="5884863"/>
            <a:ext cx="9144000" cy="157162"/>
          </a:xfrm>
          <a:custGeom>
            <a:avLst/>
            <a:gdLst>
              <a:gd name="T0" fmla="*/ 0 w 10692130"/>
              <a:gd name="T1" fmla="*/ 62167 h 213995"/>
              <a:gd name="T2" fmla="*/ 5719355 w 10692130"/>
              <a:gd name="T3" fmla="*/ 62167 h 213995"/>
              <a:gd name="T4" fmla="*/ 5719355 w 10692130"/>
              <a:gd name="T5" fmla="*/ 0 h 213995"/>
              <a:gd name="T6" fmla="*/ 0 w 10692130"/>
              <a:gd name="T7" fmla="*/ 0 h 213995"/>
              <a:gd name="T8" fmla="*/ 0 w 10692130"/>
              <a:gd name="T9" fmla="*/ 62167 h 2139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92130" h="213995">
                <a:moveTo>
                  <a:pt x="0" y="213690"/>
                </a:moveTo>
                <a:lnTo>
                  <a:pt x="10692003" y="213690"/>
                </a:lnTo>
                <a:lnTo>
                  <a:pt x="10692003" y="0"/>
                </a:lnTo>
                <a:lnTo>
                  <a:pt x="0" y="0"/>
                </a:lnTo>
                <a:lnTo>
                  <a:pt x="0" y="213690"/>
                </a:lnTo>
                <a:close/>
              </a:path>
            </a:pathLst>
          </a:custGeom>
          <a:solidFill>
            <a:srgbClr val="DBA4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4102" name="object 2">
            <a:extLst>
              <a:ext uri="{FF2B5EF4-FFF2-40B4-BE49-F238E27FC236}">
                <a16:creationId xmlns:a16="http://schemas.microsoft.com/office/drawing/2014/main" id="{77383707-E14E-47F2-B719-83B0C2370FE5}"/>
              </a:ext>
            </a:extLst>
          </p:cNvPr>
          <p:cNvSpPr>
            <a:spLocks/>
          </p:cNvSpPr>
          <p:nvPr/>
        </p:nvSpPr>
        <p:spPr bwMode="auto">
          <a:xfrm>
            <a:off x="-36513" y="-26988"/>
            <a:ext cx="3300413" cy="1439863"/>
          </a:xfrm>
          <a:custGeom>
            <a:avLst/>
            <a:gdLst>
              <a:gd name="T0" fmla="*/ 0 w 3537585"/>
              <a:gd name="T1" fmla="*/ 0 h 534034"/>
              <a:gd name="T2" fmla="*/ 2679983 w 3537585"/>
              <a:gd name="T3" fmla="*/ 0 h 534034"/>
              <a:gd name="T4" fmla="*/ 2679983 w 3537585"/>
              <a:gd name="T5" fmla="*/ 28205193 h 534034"/>
              <a:gd name="T6" fmla="*/ 0 w 3537585"/>
              <a:gd name="T7" fmla="*/ 28205193 h 534034"/>
              <a:gd name="T8" fmla="*/ 0 w 3537585"/>
              <a:gd name="T9" fmla="*/ 0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37585" h="534034">
                <a:moveTo>
                  <a:pt x="0" y="0"/>
                </a:moveTo>
                <a:lnTo>
                  <a:pt x="3537419" y="0"/>
                </a:lnTo>
                <a:lnTo>
                  <a:pt x="3537419" y="533728"/>
                </a:lnTo>
                <a:lnTo>
                  <a:pt x="0" y="533728"/>
                </a:lnTo>
                <a:lnTo>
                  <a:pt x="0" y="0"/>
                </a:lnTo>
                <a:close/>
              </a:path>
            </a:pathLst>
          </a:custGeom>
          <a:solidFill>
            <a:srgbClr val="7613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4103" name="object 3">
            <a:extLst>
              <a:ext uri="{FF2B5EF4-FFF2-40B4-BE49-F238E27FC236}">
                <a16:creationId xmlns:a16="http://schemas.microsoft.com/office/drawing/2014/main" id="{DC57AB49-6560-47B9-B08C-75F04AB173C5}"/>
              </a:ext>
            </a:extLst>
          </p:cNvPr>
          <p:cNvSpPr>
            <a:spLocks/>
          </p:cNvSpPr>
          <p:nvPr/>
        </p:nvSpPr>
        <p:spPr bwMode="auto">
          <a:xfrm>
            <a:off x="5872163" y="-26988"/>
            <a:ext cx="3308350" cy="1439863"/>
          </a:xfrm>
          <a:custGeom>
            <a:avLst/>
            <a:gdLst>
              <a:gd name="T0" fmla="*/ 2684111 w 3547109"/>
              <a:gd name="T1" fmla="*/ 28205193 h 534034"/>
              <a:gd name="T2" fmla="*/ 0 w 3547109"/>
              <a:gd name="T3" fmla="*/ 28205193 h 534034"/>
              <a:gd name="T4" fmla="*/ 0 w 3547109"/>
              <a:gd name="T5" fmla="*/ 0 h 534034"/>
              <a:gd name="T6" fmla="*/ 2684111 w 3547109"/>
              <a:gd name="T7" fmla="*/ 0 h 534034"/>
              <a:gd name="T8" fmla="*/ 2684111 w 3547109"/>
              <a:gd name="T9" fmla="*/ 28205193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47109" h="534034">
                <a:moveTo>
                  <a:pt x="3546932" y="533728"/>
                </a:moveTo>
                <a:lnTo>
                  <a:pt x="0" y="533728"/>
                </a:lnTo>
                <a:lnTo>
                  <a:pt x="0" y="0"/>
                </a:lnTo>
                <a:lnTo>
                  <a:pt x="3546932" y="0"/>
                </a:lnTo>
                <a:lnTo>
                  <a:pt x="3546932" y="533728"/>
                </a:lnTo>
                <a:close/>
              </a:path>
            </a:pathLst>
          </a:custGeom>
          <a:solidFill>
            <a:srgbClr val="4A00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4104" name="object 4">
            <a:extLst>
              <a:ext uri="{FF2B5EF4-FFF2-40B4-BE49-F238E27FC236}">
                <a16:creationId xmlns:a16="http://schemas.microsoft.com/office/drawing/2014/main" id="{0E3FDA11-1ACC-4278-8BF6-98704CEC5EFD}"/>
              </a:ext>
            </a:extLst>
          </p:cNvPr>
          <p:cNvSpPr>
            <a:spLocks/>
          </p:cNvSpPr>
          <p:nvPr/>
        </p:nvSpPr>
        <p:spPr bwMode="auto">
          <a:xfrm>
            <a:off x="2878138" y="-26988"/>
            <a:ext cx="3365500" cy="1439863"/>
          </a:xfrm>
          <a:custGeom>
            <a:avLst/>
            <a:gdLst>
              <a:gd name="T0" fmla="*/ 2731007 w 3608070"/>
              <a:gd name="T1" fmla="*/ 28205288 h 534034"/>
              <a:gd name="T2" fmla="*/ 0 w 3608070"/>
              <a:gd name="T3" fmla="*/ 28205288 h 534034"/>
              <a:gd name="T4" fmla="*/ 0 w 3608070"/>
              <a:gd name="T5" fmla="*/ 0 h 534034"/>
              <a:gd name="T6" fmla="*/ 2731007 w 3608070"/>
              <a:gd name="T7" fmla="*/ 0 h 534034"/>
              <a:gd name="T8" fmla="*/ 2731007 w 3608070"/>
              <a:gd name="T9" fmla="*/ 28205288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8070" h="534034">
                <a:moveTo>
                  <a:pt x="3607650" y="533730"/>
                </a:moveTo>
                <a:lnTo>
                  <a:pt x="0" y="533730"/>
                </a:lnTo>
                <a:lnTo>
                  <a:pt x="0" y="0"/>
                </a:lnTo>
                <a:lnTo>
                  <a:pt x="3607650" y="0"/>
                </a:lnTo>
                <a:lnTo>
                  <a:pt x="3607650" y="533730"/>
                </a:lnTo>
                <a:close/>
              </a:path>
            </a:pathLst>
          </a:custGeom>
          <a:solidFill>
            <a:srgbClr val="5B01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4105" name="3 CuadroTexto">
            <a:extLst>
              <a:ext uri="{FF2B5EF4-FFF2-40B4-BE49-F238E27FC236}">
                <a16:creationId xmlns:a16="http://schemas.microsoft.com/office/drawing/2014/main" id="{BADF2968-10D8-431E-927A-D2372F334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260350"/>
            <a:ext cx="9217026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AR" sz="4800" b="1">
                <a:solidFill>
                  <a:schemeClr val="bg1"/>
                </a:solidFill>
                <a:latin typeface="Roboto Black" panose="02000000000000000000" pitchFamily="2" charset="0"/>
              </a:rPr>
              <a:t>SEXO Y GÉNERO</a:t>
            </a:r>
            <a:endParaRPr lang="es-ES" altLang="es-AR" sz="6600" b="1">
              <a:solidFill>
                <a:schemeClr val="bg1"/>
              </a:solidFill>
              <a:latin typeface="Roboto Black" panose="02000000000000000000" pitchFamily="2" charset="0"/>
            </a:endParaRPr>
          </a:p>
        </p:txBody>
      </p:sp>
      <p:sp>
        <p:nvSpPr>
          <p:cNvPr id="21" name="2 Subtítulo">
            <a:extLst>
              <a:ext uri="{FF2B5EF4-FFF2-40B4-BE49-F238E27FC236}">
                <a16:creationId xmlns:a16="http://schemas.microsoft.com/office/drawing/2014/main" id="{B0878D32-5D26-44B6-9956-A421EE9ED4D5}"/>
              </a:ext>
            </a:extLst>
          </p:cNvPr>
          <p:cNvSpPr txBox="1">
            <a:spLocks/>
          </p:cNvSpPr>
          <p:nvPr/>
        </p:nvSpPr>
        <p:spPr bwMode="auto">
          <a:xfrm>
            <a:off x="534988" y="2205038"/>
            <a:ext cx="84597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ES" altLang="es-AR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SEXO</a:t>
            </a:r>
            <a:r>
              <a:rPr lang="es-ES" altLang="es-AR" sz="4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es una categoría biológica.</a:t>
            </a:r>
          </a:p>
          <a:p>
            <a:pPr eaLnBrk="1" hangingPunct="1">
              <a:defRPr/>
            </a:pPr>
            <a:endParaRPr lang="es-AR" altLang="es-AR" sz="4000" dirty="0">
              <a:solidFill>
                <a:srgbClr val="76132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2" name="2 Subtítulo">
            <a:extLst>
              <a:ext uri="{FF2B5EF4-FFF2-40B4-BE49-F238E27FC236}">
                <a16:creationId xmlns:a16="http://schemas.microsoft.com/office/drawing/2014/main" id="{A454C14F-9C8D-416C-A5DC-1A13868992F3}"/>
              </a:ext>
            </a:extLst>
          </p:cNvPr>
          <p:cNvSpPr txBox="1">
            <a:spLocks/>
          </p:cNvSpPr>
          <p:nvPr/>
        </p:nvSpPr>
        <p:spPr bwMode="auto">
          <a:xfrm>
            <a:off x="534988" y="3240088"/>
            <a:ext cx="84597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ES" altLang="es-AR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GÉNERO</a:t>
            </a:r>
            <a:r>
              <a:rPr lang="es-ES" altLang="es-AR" sz="4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es una construcción social y cultural que se organiza a partir de la diferencia sexual.</a:t>
            </a:r>
          </a:p>
          <a:p>
            <a:pPr eaLnBrk="1" hangingPunct="1">
              <a:defRPr/>
            </a:pPr>
            <a:endParaRPr lang="es-AR" altLang="es-AR" sz="4000" dirty="0">
              <a:solidFill>
                <a:srgbClr val="76132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108" name="object 9">
            <a:extLst>
              <a:ext uri="{FF2B5EF4-FFF2-40B4-BE49-F238E27FC236}">
                <a16:creationId xmlns:a16="http://schemas.microsoft.com/office/drawing/2014/main" id="{F9DED9AF-5084-4CE3-843B-97301D21015F}"/>
              </a:ext>
            </a:extLst>
          </p:cNvPr>
          <p:cNvSpPr>
            <a:spLocks/>
          </p:cNvSpPr>
          <p:nvPr/>
        </p:nvSpPr>
        <p:spPr bwMode="auto">
          <a:xfrm>
            <a:off x="250825" y="2509838"/>
            <a:ext cx="180975" cy="180975"/>
          </a:xfrm>
          <a:custGeom>
            <a:avLst/>
            <a:gdLst>
              <a:gd name="T0" fmla="*/ 90220 w 180975"/>
              <a:gd name="T1" fmla="*/ 0 h 180975"/>
              <a:gd name="T2" fmla="*/ 55099 w 180975"/>
              <a:gd name="T3" fmla="*/ 7090 h 180975"/>
              <a:gd name="T4" fmla="*/ 26422 w 180975"/>
              <a:gd name="T5" fmla="*/ 26427 h 180975"/>
              <a:gd name="T6" fmla="*/ 7088 w 180975"/>
              <a:gd name="T7" fmla="*/ 55105 h 180975"/>
              <a:gd name="T8" fmla="*/ 0 w 180975"/>
              <a:gd name="T9" fmla="*/ 90220 h 180975"/>
              <a:gd name="T10" fmla="*/ 7088 w 180975"/>
              <a:gd name="T11" fmla="*/ 125341 h 180975"/>
              <a:gd name="T12" fmla="*/ 26422 w 180975"/>
              <a:gd name="T13" fmla="*/ 154019 h 180975"/>
              <a:gd name="T14" fmla="*/ 55099 w 180975"/>
              <a:gd name="T15" fmla="*/ 173352 h 180975"/>
              <a:gd name="T16" fmla="*/ 90220 w 180975"/>
              <a:gd name="T17" fmla="*/ 180441 h 180975"/>
              <a:gd name="T18" fmla="*/ 125336 w 180975"/>
              <a:gd name="T19" fmla="*/ 173352 h 180975"/>
              <a:gd name="T20" fmla="*/ 154014 w 180975"/>
              <a:gd name="T21" fmla="*/ 154019 h 180975"/>
              <a:gd name="T22" fmla="*/ 173350 w 180975"/>
              <a:gd name="T23" fmla="*/ 125341 h 180975"/>
              <a:gd name="T24" fmla="*/ 180441 w 180975"/>
              <a:gd name="T25" fmla="*/ 90220 h 180975"/>
              <a:gd name="T26" fmla="*/ 173350 w 180975"/>
              <a:gd name="T27" fmla="*/ 55105 h 180975"/>
              <a:gd name="T28" fmla="*/ 154014 w 180975"/>
              <a:gd name="T29" fmla="*/ 26427 h 180975"/>
              <a:gd name="T30" fmla="*/ 125336 w 180975"/>
              <a:gd name="T31" fmla="*/ 7090 h 180975"/>
              <a:gd name="T32" fmla="*/ 90220 w 180975"/>
              <a:gd name="T33" fmla="*/ 0 h 1809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80975" h="180975">
                <a:moveTo>
                  <a:pt x="90220" y="0"/>
                </a:moveTo>
                <a:lnTo>
                  <a:pt x="55099" y="7090"/>
                </a:lnTo>
                <a:lnTo>
                  <a:pt x="26422" y="26427"/>
                </a:lnTo>
                <a:lnTo>
                  <a:pt x="7088" y="55105"/>
                </a:lnTo>
                <a:lnTo>
                  <a:pt x="0" y="90220"/>
                </a:lnTo>
                <a:lnTo>
                  <a:pt x="7088" y="125341"/>
                </a:lnTo>
                <a:lnTo>
                  <a:pt x="26422" y="154019"/>
                </a:lnTo>
                <a:lnTo>
                  <a:pt x="55099" y="173352"/>
                </a:lnTo>
                <a:lnTo>
                  <a:pt x="90220" y="180441"/>
                </a:lnTo>
                <a:lnTo>
                  <a:pt x="125336" y="173352"/>
                </a:lnTo>
                <a:lnTo>
                  <a:pt x="154014" y="154019"/>
                </a:lnTo>
                <a:lnTo>
                  <a:pt x="173350" y="125341"/>
                </a:lnTo>
                <a:lnTo>
                  <a:pt x="180441" y="90220"/>
                </a:lnTo>
                <a:lnTo>
                  <a:pt x="173350" y="55105"/>
                </a:lnTo>
                <a:lnTo>
                  <a:pt x="154014" y="26427"/>
                </a:lnTo>
                <a:lnTo>
                  <a:pt x="125336" y="7090"/>
                </a:lnTo>
                <a:lnTo>
                  <a:pt x="90220" y="0"/>
                </a:lnTo>
                <a:close/>
              </a:path>
            </a:pathLst>
          </a:custGeom>
          <a:solidFill>
            <a:srgbClr val="7613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4109" name="object 9">
            <a:extLst>
              <a:ext uri="{FF2B5EF4-FFF2-40B4-BE49-F238E27FC236}">
                <a16:creationId xmlns:a16="http://schemas.microsoft.com/office/drawing/2014/main" id="{317D48C4-0B2D-4CF3-B653-CE12624CF2C4}"/>
              </a:ext>
            </a:extLst>
          </p:cNvPr>
          <p:cNvSpPr>
            <a:spLocks/>
          </p:cNvSpPr>
          <p:nvPr/>
        </p:nvSpPr>
        <p:spPr bwMode="auto">
          <a:xfrm>
            <a:off x="250825" y="3489325"/>
            <a:ext cx="180975" cy="180975"/>
          </a:xfrm>
          <a:custGeom>
            <a:avLst/>
            <a:gdLst>
              <a:gd name="T0" fmla="*/ 90220 w 180975"/>
              <a:gd name="T1" fmla="*/ 0 h 180975"/>
              <a:gd name="T2" fmla="*/ 55099 w 180975"/>
              <a:gd name="T3" fmla="*/ 7090 h 180975"/>
              <a:gd name="T4" fmla="*/ 26422 w 180975"/>
              <a:gd name="T5" fmla="*/ 26427 h 180975"/>
              <a:gd name="T6" fmla="*/ 7088 w 180975"/>
              <a:gd name="T7" fmla="*/ 55105 h 180975"/>
              <a:gd name="T8" fmla="*/ 0 w 180975"/>
              <a:gd name="T9" fmla="*/ 90220 h 180975"/>
              <a:gd name="T10" fmla="*/ 7088 w 180975"/>
              <a:gd name="T11" fmla="*/ 125341 h 180975"/>
              <a:gd name="T12" fmla="*/ 26422 w 180975"/>
              <a:gd name="T13" fmla="*/ 154019 h 180975"/>
              <a:gd name="T14" fmla="*/ 55099 w 180975"/>
              <a:gd name="T15" fmla="*/ 173352 h 180975"/>
              <a:gd name="T16" fmla="*/ 90220 w 180975"/>
              <a:gd name="T17" fmla="*/ 180441 h 180975"/>
              <a:gd name="T18" fmla="*/ 125336 w 180975"/>
              <a:gd name="T19" fmla="*/ 173352 h 180975"/>
              <a:gd name="T20" fmla="*/ 154014 w 180975"/>
              <a:gd name="T21" fmla="*/ 154019 h 180975"/>
              <a:gd name="T22" fmla="*/ 173350 w 180975"/>
              <a:gd name="T23" fmla="*/ 125341 h 180975"/>
              <a:gd name="T24" fmla="*/ 180441 w 180975"/>
              <a:gd name="T25" fmla="*/ 90220 h 180975"/>
              <a:gd name="T26" fmla="*/ 173350 w 180975"/>
              <a:gd name="T27" fmla="*/ 55105 h 180975"/>
              <a:gd name="T28" fmla="*/ 154014 w 180975"/>
              <a:gd name="T29" fmla="*/ 26427 h 180975"/>
              <a:gd name="T30" fmla="*/ 125336 w 180975"/>
              <a:gd name="T31" fmla="*/ 7090 h 180975"/>
              <a:gd name="T32" fmla="*/ 90220 w 180975"/>
              <a:gd name="T33" fmla="*/ 0 h 1809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80975" h="180975">
                <a:moveTo>
                  <a:pt x="90220" y="0"/>
                </a:moveTo>
                <a:lnTo>
                  <a:pt x="55099" y="7090"/>
                </a:lnTo>
                <a:lnTo>
                  <a:pt x="26422" y="26427"/>
                </a:lnTo>
                <a:lnTo>
                  <a:pt x="7088" y="55105"/>
                </a:lnTo>
                <a:lnTo>
                  <a:pt x="0" y="90220"/>
                </a:lnTo>
                <a:lnTo>
                  <a:pt x="7088" y="125341"/>
                </a:lnTo>
                <a:lnTo>
                  <a:pt x="26422" y="154019"/>
                </a:lnTo>
                <a:lnTo>
                  <a:pt x="55099" y="173352"/>
                </a:lnTo>
                <a:lnTo>
                  <a:pt x="90220" y="180441"/>
                </a:lnTo>
                <a:lnTo>
                  <a:pt x="125336" y="173352"/>
                </a:lnTo>
                <a:lnTo>
                  <a:pt x="154014" y="154019"/>
                </a:lnTo>
                <a:lnTo>
                  <a:pt x="173350" y="125341"/>
                </a:lnTo>
                <a:lnTo>
                  <a:pt x="180441" y="90220"/>
                </a:lnTo>
                <a:lnTo>
                  <a:pt x="173350" y="55105"/>
                </a:lnTo>
                <a:lnTo>
                  <a:pt x="154014" y="26427"/>
                </a:lnTo>
                <a:lnTo>
                  <a:pt x="125336" y="7090"/>
                </a:lnTo>
                <a:lnTo>
                  <a:pt x="90220" y="0"/>
                </a:lnTo>
                <a:close/>
              </a:path>
            </a:pathLst>
          </a:custGeom>
          <a:solidFill>
            <a:srgbClr val="7613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</p:spTree>
  </p:cSld>
  <p:clrMapOvr>
    <a:masterClrMapping/>
  </p:clrMapOvr>
  <p:transition spd="slow">
    <p:circle/>
    <p:sndAc>
      <p:stSnd>
        <p:snd r:embed="rId2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>
            <a:extLst>
              <a:ext uri="{FF2B5EF4-FFF2-40B4-BE49-F238E27FC236}">
                <a16:creationId xmlns:a16="http://schemas.microsoft.com/office/drawing/2014/main" id="{79E61F64-5897-4508-85D1-45281F5C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1397000"/>
            <a:ext cx="7483475" cy="1168400"/>
          </a:xfrm>
        </p:spPr>
        <p:txBody>
          <a:bodyPr/>
          <a:lstStyle/>
          <a:p>
            <a:pPr algn="l" eaLnBrk="1" hangingPunct="1"/>
            <a:r>
              <a:rPr lang="es-ES" altLang="es-AR" sz="48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¿ QUÉ SIGNIFICA PERSPECTIVA DE GÉNERO ?</a:t>
            </a:r>
            <a:endParaRPr lang="es-AR" altLang="es-AR" sz="4800" b="1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195" name="2 Marcador de contenido">
            <a:extLst>
              <a:ext uri="{FF2B5EF4-FFF2-40B4-BE49-F238E27FC236}">
                <a16:creationId xmlns:a16="http://schemas.microsoft.com/office/drawing/2014/main" id="{08A55D4A-05AD-47C8-A52E-35CDDD100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41325"/>
            <a:ext cx="9105900" cy="574675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s-ES" altLang="es-AR" sz="2400" u="sng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Enfoque teórico y político. Herramienta de análisis. Permite: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AR" altLang="es-AR" sz="24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1F66D563-8383-4627-9D7F-3394817CE10E}"/>
              </a:ext>
            </a:extLst>
          </p:cNvPr>
          <p:cNvSpPr/>
          <p:nvPr/>
        </p:nvSpPr>
        <p:spPr>
          <a:xfrm>
            <a:off x="-15875" y="-23058"/>
            <a:ext cx="9159875" cy="1917700"/>
          </a:xfrm>
          <a:prstGeom prst="rect">
            <a:avLst/>
          </a:prstGeom>
          <a:solidFill>
            <a:srgbClr val="761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sp>
        <p:nvSpPr>
          <p:cNvPr id="8197" name="3 CuadroTexto">
            <a:extLst>
              <a:ext uri="{FF2B5EF4-FFF2-40B4-BE49-F238E27FC236}">
                <a16:creationId xmlns:a16="http://schemas.microsoft.com/office/drawing/2014/main" id="{0858B8C0-3745-49A4-8543-D53BA9347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211892"/>
            <a:ext cx="84169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AR" sz="4000" b="1">
                <a:solidFill>
                  <a:schemeClr val="bg1"/>
                </a:solidFill>
                <a:latin typeface="Roboto Black" panose="02000000000000000000" pitchFamily="2" charset="0"/>
              </a:rPr>
              <a:t>¿ QUÉ SIGNIFICA </a:t>
            </a:r>
          </a:p>
          <a:p>
            <a:pPr algn="ctr" eaLnBrk="1" hangingPunct="1"/>
            <a:r>
              <a:rPr lang="es-ES" altLang="es-AR" sz="4800" b="1">
                <a:solidFill>
                  <a:srgbClr val="DBA427"/>
                </a:solidFill>
                <a:latin typeface="Roboto Black" panose="02000000000000000000" pitchFamily="2" charset="0"/>
              </a:rPr>
              <a:t>PERSPECTIVA DE GÉNERO </a:t>
            </a:r>
            <a:r>
              <a:rPr lang="es-ES" altLang="es-AR" sz="4800" b="1">
                <a:solidFill>
                  <a:schemeClr val="bg1"/>
                </a:solidFill>
                <a:latin typeface="Roboto Black" panose="02000000000000000000" pitchFamily="2" charset="0"/>
              </a:rPr>
              <a:t>?</a:t>
            </a:r>
          </a:p>
        </p:txBody>
      </p:sp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id="{6E2F88D5-A516-4619-83A8-64E71578E938}"/>
              </a:ext>
            </a:extLst>
          </p:cNvPr>
          <p:cNvSpPr txBox="1">
            <a:spLocks/>
          </p:cNvSpPr>
          <p:nvPr/>
        </p:nvSpPr>
        <p:spPr bwMode="auto">
          <a:xfrm>
            <a:off x="323850" y="981075"/>
            <a:ext cx="87122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endParaRPr lang="es-ES" altLang="es-AR" sz="23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endParaRPr lang="es-ES" altLang="es-AR" sz="23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endParaRPr lang="es-ES" altLang="es-AR" sz="23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r>
              <a:rPr lang="es-ES" altLang="es-AR" sz="23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Problematizar las realidades </a:t>
            </a:r>
            <a:r>
              <a:rPr lang="es-ES" altLang="es-AR" sz="23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 sostienen las relaciones asimétricas entre los géneros y la desvalorización de modelos que se diferencian del mandato dominante heterosexual, patriarcal y sexista.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s-ES" altLang="es-AR" sz="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r>
              <a:rPr lang="es-ES" altLang="es-AR" sz="23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Desnaturalizar las prácticas</a:t>
            </a:r>
            <a:r>
              <a:rPr lang="es-ES" altLang="es-AR" sz="23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histórica y socialmente establecidas, que se vuelven naturales en lo cotidiano.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s-ES" altLang="es-AR" sz="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r>
              <a:rPr lang="es-ES" altLang="es-AR" sz="23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Visibilizar las desigualdades sociales </a:t>
            </a:r>
            <a:r>
              <a:rPr lang="es-ES" altLang="es-AR" sz="23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 fomentar igualdad en el trato y oportunidades entre los géneros, y el respeto por las diversidades. </a:t>
            </a:r>
            <a:endParaRPr lang="es-AR" altLang="es-AR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r>
              <a:rPr lang="es-AR" altLang="es-AR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Perspectiva de género en el ámbito laboral.</a:t>
            </a:r>
            <a:endParaRPr lang="es-ES" altLang="es-AR" sz="23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</p:cSld>
  <p:clrMapOvr>
    <a:masterClrMapping/>
  </p:clrMapOvr>
  <p:transition spd="slow" advTm="10000">
    <p:circle/>
    <p:sndAc>
      <p:stSnd>
        <p:snd r:embed="rId2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>
            <a:extLst>
              <a:ext uri="{FF2B5EF4-FFF2-40B4-BE49-F238E27FC236}">
                <a16:creationId xmlns:a16="http://schemas.microsoft.com/office/drawing/2014/main" id="{CB8322F2-374F-4969-A1A9-CFF736F71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1397000"/>
            <a:ext cx="7483475" cy="1168400"/>
          </a:xfrm>
        </p:spPr>
        <p:txBody>
          <a:bodyPr/>
          <a:lstStyle/>
          <a:p>
            <a:pPr algn="l" eaLnBrk="1" hangingPunct="1"/>
            <a:r>
              <a:rPr lang="es-ES" altLang="es-AR" sz="48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¿ QUÉ SIGNIFICA PERSPECTIVA DE GÉNERO ?</a:t>
            </a:r>
            <a:endParaRPr lang="es-AR" altLang="es-AR" sz="4800" b="1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CA4BAD4A-00F1-4694-9998-74D6A718599B}"/>
              </a:ext>
            </a:extLst>
          </p:cNvPr>
          <p:cNvSpPr/>
          <p:nvPr/>
        </p:nvSpPr>
        <p:spPr>
          <a:xfrm>
            <a:off x="-15875" y="4940300"/>
            <a:ext cx="9196388" cy="1917700"/>
          </a:xfrm>
          <a:prstGeom prst="rect">
            <a:avLst/>
          </a:prstGeom>
          <a:solidFill>
            <a:srgbClr val="761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sp>
        <p:nvSpPr>
          <p:cNvPr id="9220" name="3 CuadroTexto">
            <a:extLst>
              <a:ext uri="{FF2B5EF4-FFF2-40B4-BE49-F238E27FC236}">
                <a16:creationId xmlns:a16="http://schemas.microsoft.com/office/drawing/2014/main" id="{0AB6D095-19A8-42A0-916A-1FBCAE16A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5175250"/>
            <a:ext cx="84169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AR" sz="4500" b="1">
                <a:solidFill>
                  <a:srgbClr val="DBA427"/>
                </a:solidFill>
                <a:latin typeface="Roboto Black" panose="02000000000000000000" pitchFamily="2" charset="0"/>
              </a:rPr>
              <a:t>PERSPECTIVA DE GÉNERO </a:t>
            </a:r>
          </a:p>
          <a:p>
            <a:pPr algn="ctr" eaLnBrk="1" hangingPunct="1"/>
            <a:r>
              <a:rPr lang="es-ES" altLang="es-AR" sz="4500" b="1">
                <a:solidFill>
                  <a:schemeClr val="bg1"/>
                </a:solidFill>
                <a:latin typeface="Roboto Black" panose="02000000000000000000" pitchFamily="2" charset="0"/>
              </a:rPr>
              <a:t>EN EL </a:t>
            </a:r>
            <a:r>
              <a:rPr lang="es-ES" altLang="es-AR" sz="4500" b="1">
                <a:solidFill>
                  <a:srgbClr val="DBA427"/>
                </a:solidFill>
                <a:latin typeface="Roboto Black" panose="02000000000000000000" pitchFamily="2" charset="0"/>
              </a:rPr>
              <a:t>ÁMBITO LABORAL</a:t>
            </a:r>
          </a:p>
        </p:txBody>
      </p:sp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id="{F20DDFA9-B336-4F57-B94F-DB59629AFB93}"/>
              </a:ext>
            </a:extLst>
          </p:cNvPr>
          <p:cNvSpPr txBox="1">
            <a:spLocks/>
          </p:cNvSpPr>
          <p:nvPr/>
        </p:nvSpPr>
        <p:spPr bwMode="auto">
          <a:xfrm>
            <a:off x="152400" y="703263"/>
            <a:ext cx="87122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Clr>
                <a:srgbClr val="DBA427"/>
              </a:buClr>
              <a:buFont typeface="Arial" panose="020B0604020202020204" pitchFamily="34" charset="0"/>
              <a:buNone/>
              <a:defRPr/>
            </a:pPr>
            <a:r>
              <a:rPr lang="es-ES" altLang="es-AR" sz="3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 el ámbito de la Administración Pública</a:t>
            </a:r>
            <a:r>
              <a:rPr lang="es-ES" altLang="es-AR" sz="3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las entidades y dependencias son responsables de </a:t>
            </a:r>
            <a:r>
              <a:rPr lang="es-ES" altLang="es-AR" sz="3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incorporar de manera paulatina acciones </a:t>
            </a:r>
            <a:r>
              <a:rPr lang="es-ES" altLang="es-AR" sz="3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 permitan la concreción de espacios en los que prime la </a:t>
            </a:r>
            <a:r>
              <a:rPr lang="es-ES" altLang="es-AR" sz="3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igualdad de oportunidades y de trato para todas las personas</a:t>
            </a:r>
            <a:r>
              <a:rPr lang="es-ES" altLang="es-AR" sz="3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así como la </a:t>
            </a:r>
            <a:r>
              <a:rPr lang="es-ES" altLang="es-AR" sz="3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eliminación de conductas discriminatorias y de estereotipos de género</a:t>
            </a:r>
            <a:r>
              <a:rPr lang="es-ES" altLang="es-AR" sz="3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  <a:p>
            <a:pPr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endParaRPr lang="es-AR" altLang="es-AR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</p:cSld>
  <p:clrMapOvr>
    <a:masterClrMapping/>
  </p:clrMapOvr>
  <p:transition spd="slow" advTm="10000">
    <p:circle/>
    <p:sndAc>
      <p:stSnd>
        <p:snd r:embed="rId2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97AE663C-EA9D-451F-AA64-27E599E62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AR"/>
          </a:p>
        </p:txBody>
      </p:sp>
      <p:sp>
        <p:nvSpPr>
          <p:cNvPr id="10243" name="Marcador de contenido 2">
            <a:extLst>
              <a:ext uri="{FF2B5EF4-FFF2-40B4-BE49-F238E27FC236}">
                <a16:creationId xmlns:a16="http://schemas.microsoft.com/office/drawing/2014/main" id="{72BC1EEE-7B8C-4577-8577-6B7A3FECB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AR"/>
          </a:p>
        </p:txBody>
      </p:sp>
      <p:sp>
        <p:nvSpPr>
          <p:cNvPr id="10244" name="object 2">
            <a:extLst>
              <a:ext uri="{FF2B5EF4-FFF2-40B4-BE49-F238E27FC236}">
                <a16:creationId xmlns:a16="http://schemas.microsoft.com/office/drawing/2014/main" id="{2FFACFB0-2C71-4324-B190-DD2403A74E41}"/>
              </a:ext>
            </a:extLst>
          </p:cNvPr>
          <p:cNvSpPr>
            <a:spLocks/>
          </p:cNvSpPr>
          <p:nvPr/>
        </p:nvSpPr>
        <p:spPr bwMode="auto">
          <a:xfrm>
            <a:off x="-36513" y="-26988"/>
            <a:ext cx="3300413" cy="6884988"/>
          </a:xfrm>
          <a:custGeom>
            <a:avLst/>
            <a:gdLst>
              <a:gd name="T0" fmla="*/ 0 w 3537585"/>
              <a:gd name="T1" fmla="*/ 0 h 534034"/>
              <a:gd name="T2" fmla="*/ 2679983 w 3537585"/>
              <a:gd name="T3" fmla="*/ 0 h 534034"/>
              <a:gd name="T4" fmla="*/ 2679983 w 3537585"/>
              <a:gd name="T5" fmla="*/ 2147483647 h 534034"/>
              <a:gd name="T6" fmla="*/ 0 w 3537585"/>
              <a:gd name="T7" fmla="*/ 2147483647 h 534034"/>
              <a:gd name="T8" fmla="*/ 0 w 3537585"/>
              <a:gd name="T9" fmla="*/ 0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37585" h="534034">
                <a:moveTo>
                  <a:pt x="0" y="0"/>
                </a:moveTo>
                <a:lnTo>
                  <a:pt x="3537419" y="0"/>
                </a:lnTo>
                <a:lnTo>
                  <a:pt x="3537419" y="533728"/>
                </a:lnTo>
                <a:lnTo>
                  <a:pt x="0" y="533728"/>
                </a:lnTo>
                <a:lnTo>
                  <a:pt x="0" y="0"/>
                </a:lnTo>
                <a:close/>
              </a:path>
            </a:pathLst>
          </a:custGeom>
          <a:solidFill>
            <a:srgbClr val="7613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10245" name="object 3">
            <a:extLst>
              <a:ext uri="{FF2B5EF4-FFF2-40B4-BE49-F238E27FC236}">
                <a16:creationId xmlns:a16="http://schemas.microsoft.com/office/drawing/2014/main" id="{7768CD17-EA98-49E3-BAA7-5B2598E0B78C}"/>
              </a:ext>
            </a:extLst>
          </p:cNvPr>
          <p:cNvSpPr>
            <a:spLocks/>
          </p:cNvSpPr>
          <p:nvPr/>
        </p:nvSpPr>
        <p:spPr bwMode="auto">
          <a:xfrm>
            <a:off x="5872163" y="-26988"/>
            <a:ext cx="3308350" cy="6884988"/>
          </a:xfrm>
          <a:custGeom>
            <a:avLst/>
            <a:gdLst>
              <a:gd name="T0" fmla="*/ 2684111 w 3547109"/>
              <a:gd name="T1" fmla="*/ 2147483647 h 534034"/>
              <a:gd name="T2" fmla="*/ 0 w 3547109"/>
              <a:gd name="T3" fmla="*/ 2147483647 h 534034"/>
              <a:gd name="T4" fmla="*/ 0 w 3547109"/>
              <a:gd name="T5" fmla="*/ 0 h 534034"/>
              <a:gd name="T6" fmla="*/ 2684111 w 3547109"/>
              <a:gd name="T7" fmla="*/ 0 h 534034"/>
              <a:gd name="T8" fmla="*/ 2684111 w 3547109"/>
              <a:gd name="T9" fmla="*/ 2147483647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47109" h="534034">
                <a:moveTo>
                  <a:pt x="3546932" y="533728"/>
                </a:moveTo>
                <a:lnTo>
                  <a:pt x="0" y="533728"/>
                </a:lnTo>
                <a:lnTo>
                  <a:pt x="0" y="0"/>
                </a:lnTo>
                <a:lnTo>
                  <a:pt x="3546932" y="0"/>
                </a:lnTo>
                <a:lnTo>
                  <a:pt x="3546932" y="533728"/>
                </a:lnTo>
                <a:close/>
              </a:path>
            </a:pathLst>
          </a:custGeom>
          <a:solidFill>
            <a:srgbClr val="4A001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10246" name="object 4">
            <a:extLst>
              <a:ext uri="{FF2B5EF4-FFF2-40B4-BE49-F238E27FC236}">
                <a16:creationId xmlns:a16="http://schemas.microsoft.com/office/drawing/2014/main" id="{996D2857-9C60-44B2-8B92-33A92ED3DFF4}"/>
              </a:ext>
            </a:extLst>
          </p:cNvPr>
          <p:cNvSpPr>
            <a:spLocks/>
          </p:cNvSpPr>
          <p:nvPr/>
        </p:nvSpPr>
        <p:spPr bwMode="auto">
          <a:xfrm>
            <a:off x="2878138" y="-26988"/>
            <a:ext cx="3365500" cy="6884988"/>
          </a:xfrm>
          <a:custGeom>
            <a:avLst/>
            <a:gdLst>
              <a:gd name="T0" fmla="*/ 2731007 w 3608070"/>
              <a:gd name="T1" fmla="*/ 2147483647 h 534034"/>
              <a:gd name="T2" fmla="*/ 0 w 3608070"/>
              <a:gd name="T3" fmla="*/ 2147483647 h 534034"/>
              <a:gd name="T4" fmla="*/ 0 w 3608070"/>
              <a:gd name="T5" fmla="*/ 0 h 534034"/>
              <a:gd name="T6" fmla="*/ 2731007 w 3608070"/>
              <a:gd name="T7" fmla="*/ 0 h 534034"/>
              <a:gd name="T8" fmla="*/ 2731007 w 3608070"/>
              <a:gd name="T9" fmla="*/ 2147483647 h 5340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8070" h="534034">
                <a:moveTo>
                  <a:pt x="3607650" y="533730"/>
                </a:moveTo>
                <a:lnTo>
                  <a:pt x="0" y="533730"/>
                </a:lnTo>
                <a:lnTo>
                  <a:pt x="0" y="0"/>
                </a:lnTo>
                <a:lnTo>
                  <a:pt x="3607650" y="0"/>
                </a:lnTo>
                <a:lnTo>
                  <a:pt x="3607650" y="533730"/>
                </a:lnTo>
                <a:close/>
              </a:path>
            </a:pathLst>
          </a:custGeom>
          <a:solidFill>
            <a:srgbClr val="5B01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10247" name="3 CuadroTexto">
            <a:extLst>
              <a:ext uri="{FF2B5EF4-FFF2-40B4-BE49-F238E27FC236}">
                <a16:creationId xmlns:a16="http://schemas.microsoft.com/office/drawing/2014/main" id="{2CD03AEB-0382-4A2A-928D-E09E3AD71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836613"/>
            <a:ext cx="9217026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AR" sz="4800" b="1">
                <a:solidFill>
                  <a:schemeClr val="bg1"/>
                </a:solidFill>
                <a:latin typeface="Roboto Black" panose="02000000000000000000" pitchFamily="2" charset="0"/>
              </a:rPr>
              <a:t>DERECHOS DE L</a:t>
            </a:r>
            <a:r>
              <a:rPr lang="es-ES" altLang="es-AR" sz="4800" b="1">
                <a:solidFill>
                  <a:srgbClr val="DBA427"/>
                </a:solidFill>
                <a:latin typeface="Roboto Black" panose="02000000000000000000" pitchFamily="2" charset="0"/>
              </a:rPr>
              <a:t>X</a:t>
            </a:r>
            <a:r>
              <a:rPr lang="es-ES" altLang="es-AR" sz="4800" b="1">
                <a:solidFill>
                  <a:schemeClr val="bg1"/>
                </a:solidFill>
                <a:latin typeface="Roboto Black" panose="02000000000000000000" pitchFamily="2" charset="0"/>
              </a:rPr>
              <a:t>S TRABAJADOR</a:t>
            </a:r>
            <a:r>
              <a:rPr lang="es-ES" altLang="es-AR" sz="4800" b="1">
                <a:solidFill>
                  <a:srgbClr val="DBA427"/>
                </a:solidFill>
                <a:latin typeface="Roboto Black" panose="02000000000000000000" pitchFamily="2" charset="0"/>
              </a:rPr>
              <a:t>X</a:t>
            </a:r>
            <a:r>
              <a:rPr lang="es-ES" altLang="es-AR" sz="4800" b="1">
                <a:solidFill>
                  <a:schemeClr val="bg1"/>
                </a:solidFill>
                <a:latin typeface="Roboto Black" panose="02000000000000000000" pitchFamily="2" charset="0"/>
              </a:rPr>
              <a:t>S</a:t>
            </a:r>
            <a:endParaRPr lang="es-ES" altLang="es-AR" sz="6600" b="1">
              <a:solidFill>
                <a:schemeClr val="bg1"/>
              </a:solidFill>
              <a:latin typeface="Roboto Black" panose="02000000000000000000" pitchFamily="2" charset="0"/>
            </a:endParaRP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7530DF0A-C643-4A4F-BAC3-2154049E04B5}"/>
              </a:ext>
            </a:extLst>
          </p:cNvPr>
          <p:cNvSpPr txBox="1">
            <a:spLocks/>
          </p:cNvSpPr>
          <p:nvPr/>
        </p:nvSpPr>
        <p:spPr bwMode="auto">
          <a:xfrm>
            <a:off x="228600" y="2636838"/>
            <a:ext cx="82311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Clr>
                <a:srgbClr val="DBA427"/>
              </a:buClr>
              <a:buFont typeface="Arial" panose="020B0604020202020204" pitchFamily="34" charset="0"/>
              <a:buNone/>
              <a:defRPr/>
            </a:pPr>
            <a:r>
              <a:rPr lang="es-ES" altLang="es-AR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Existe </a:t>
            </a:r>
            <a:r>
              <a:rPr lang="es-ES" altLang="es-AR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legislación laboral </a:t>
            </a:r>
            <a:r>
              <a:rPr lang="es-ES" altLang="es-AR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 los niveles </a:t>
            </a:r>
            <a:r>
              <a:rPr lang="es-ES" altLang="es-AR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nacional e internaci</a:t>
            </a:r>
            <a:r>
              <a:rPr lang="es-ES" altLang="es-AR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onal, medidas de protección y antidiscriminatorias tendientes a </a:t>
            </a:r>
            <a:r>
              <a:rPr lang="es-ES" altLang="es-AR" u="sng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garantizar la equidad de género en el trabajo y en contra de la </a:t>
            </a:r>
            <a:r>
              <a:rPr lang="es-ES" altLang="es-AR" b="1" u="sng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Violencia Laboral</a:t>
            </a:r>
            <a:r>
              <a:rPr lang="es-ES" altLang="es-AR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0" indent="0" algn="ctr" eaLnBrk="1" hangingPunct="1">
              <a:buClr>
                <a:srgbClr val="DBA427"/>
              </a:buClr>
              <a:buFont typeface="Arial" panose="020B0604020202020204" pitchFamily="34" charset="0"/>
              <a:buNone/>
              <a:defRPr/>
            </a:pPr>
            <a:r>
              <a:rPr lang="es-ES" altLang="es-AR" sz="3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  <a:p>
            <a:pPr algn="ctr"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endParaRPr lang="es-AR" altLang="es-AR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3">
            <a:extLst>
              <a:ext uri="{FF2B5EF4-FFF2-40B4-BE49-F238E27FC236}">
                <a16:creationId xmlns:a16="http://schemas.microsoft.com/office/drawing/2014/main" id="{3F070302-B1F5-4505-ACEF-F62F73A59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4813"/>
            <a:ext cx="135890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3 CuadroTexto">
            <a:extLst>
              <a:ext uri="{FF2B5EF4-FFF2-40B4-BE49-F238E27FC236}">
                <a16:creationId xmlns:a16="http://schemas.microsoft.com/office/drawing/2014/main" id="{ED07FD32-F20D-4A67-984E-B889CD162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AR" altLang="es-AR" sz="3600" b="1">
                <a:solidFill>
                  <a:srgbClr val="761320"/>
                </a:solidFill>
                <a:latin typeface="Roboto Black" panose="02000000000000000000" pitchFamily="2" charset="0"/>
              </a:rPr>
              <a:t>ANTECEDENTES INTERNACIONALES</a:t>
            </a:r>
            <a:endParaRPr lang="es-ES" altLang="es-AR" sz="4800" b="1">
              <a:solidFill>
                <a:srgbClr val="761320"/>
              </a:solidFill>
              <a:latin typeface="Roboto Black" panose="02000000000000000000" pitchFamily="2" charset="0"/>
            </a:endParaRPr>
          </a:p>
        </p:txBody>
      </p:sp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534E06B8-6C72-4428-A61F-94FC5E0D6B22}"/>
              </a:ext>
            </a:extLst>
          </p:cNvPr>
          <p:cNvSpPr txBox="1">
            <a:spLocks/>
          </p:cNvSpPr>
          <p:nvPr/>
        </p:nvSpPr>
        <p:spPr bwMode="auto">
          <a:xfrm>
            <a:off x="215900" y="2852738"/>
            <a:ext cx="87122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r>
              <a:rPr lang="es-ES" altLang="es-AR" sz="23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Convención sobre Eliminación de todas las Formas de Discriminación contra la Mujer </a:t>
            </a:r>
            <a:r>
              <a:rPr lang="es-ES" altLang="es-AR" sz="23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(CEDAW 1979)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s-ES" altLang="es-AR" sz="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r>
              <a:rPr lang="es-ES" altLang="es-AR" sz="23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Convención Interamericana para Prevenir, Sancionar y Erradicar la Violencia contra la Mujer </a:t>
            </a:r>
            <a:r>
              <a:rPr lang="es-ES" altLang="es-AR" sz="23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(Convención de Belem do Pará, 1994)</a:t>
            </a:r>
          </a:p>
          <a:p>
            <a:pPr marL="0" indent="0" eaLnBrk="1" hangingPunct="1">
              <a:buClr>
                <a:srgbClr val="DBA427"/>
              </a:buClr>
              <a:buFont typeface="Arial" panose="020B0604020202020204" pitchFamily="34" charset="0"/>
              <a:buNone/>
              <a:defRPr/>
            </a:pPr>
            <a:endParaRPr lang="es-ES" altLang="es-AR" sz="23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s-AR" altLang="es-AR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4 Rectángulo">
            <a:extLst>
              <a:ext uri="{FF2B5EF4-FFF2-40B4-BE49-F238E27FC236}">
                <a16:creationId xmlns:a16="http://schemas.microsoft.com/office/drawing/2014/main" id="{82DA31A4-722A-4281-80AC-ACF134170756}"/>
              </a:ext>
            </a:extLst>
          </p:cNvPr>
          <p:cNvSpPr/>
          <p:nvPr/>
        </p:nvSpPr>
        <p:spPr>
          <a:xfrm>
            <a:off x="0" y="5300663"/>
            <a:ext cx="9144000" cy="1557337"/>
          </a:xfrm>
          <a:prstGeom prst="rect">
            <a:avLst/>
          </a:prstGeom>
          <a:solidFill>
            <a:srgbClr val="761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sp>
        <p:nvSpPr>
          <p:cNvPr id="11270" name="2 Marcador de contenido">
            <a:extLst>
              <a:ext uri="{FF2B5EF4-FFF2-40B4-BE49-F238E27FC236}">
                <a16:creationId xmlns:a16="http://schemas.microsoft.com/office/drawing/2014/main" id="{93116E22-072C-4C7B-96E6-604049017ED3}"/>
              </a:ext>
            </a:extLst>
          </p:cNvPr>
          <p:cNvSpPr txBox="1">
            <a:spLocks/>
          </p:cNvSpPr>
          <p:nvPr/>
        </p:nvSpPr>
        <p:spPr bwMode="auto">
          <a:xfrm>
            <a:off x="576263" y="5516563"/>
            <a:ext cx="79914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r>
              <a:rPr lang="es-ES" altLang="es-AR" sz="3200">
                <a:solidFill>
                  <a:schemeClr val="bg1"/>
                </a:solidFill>
                <a:latin typeface="Roboto Medium" panose="02000000000000000000" pitchFamily="2" charset="0"/>
              </a:rPr>
              <a:t> </a:t>
            </a:r>
            <a:r>
              <a:rPr lang="es-ES" altLang="es-AR" sz="2800">
                <a:solidFill>
                  <a:schemeClr val="bg1"/>
                </a:solidFill>
                <a:latin typeface="Roboto Medium" panose="02000000000000000000" pitchFamily="2" charset="0"/>
              </a:rPr>
              <a:t>Aprobadas por Estado Argentino por las </a:t>
            </a:r>
          </a:p>
          <a:p>
            <a:pPr algn="ctr"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r>
              <a:rPr lang="es-ES" altLang="es-AR" sz="2800">
                <a:solidFill>
                  <a:schemeClr val="bg1"/>
                </a:solidFill>
                <a:latin typeface="Roboto Medium" panose="02000000000000000000" pitchFamily="2" charset="0"/>
              </a:rPr>
              <a:t>Leyes 23.179 y 24.632.</a:t>
            </a:r>
            <a:endParaRPr lang="es-ES" altLang="es-AR" sz="3200">
              <a:solidFill>
                <a:schemeClr val="bg1"/>
              </a:solidFill>
              <a:latin typeface="Roboto Medium" panose="02000000000000000000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endParaRPr lang="es-ES" altLang="es-AR" sz="2300">
              <a:latin typeface="Roboto" panose="02000000000000000000" pitchFamily="2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s-AR" altLang="es-AR" sz="2400">
              <a:latin typeface="Roboto" panose="02000000000000000000" pitchFamily="2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n 3">
            <a:extLst>
              <a:ext uri="{FF2B5EF4-FFF2-40B4-BE49-F238E27FC236}">
                <a16:creationId xmlns:a16="http://schemas.microsoft.com/office/drawing/2014/main" id="{504E5C65-FB09-4E75-B65B-1D0543526F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14313"/>
            <a:ext cx="14859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3 CuadroTexto">
            <a:extLst>
              <a:ext uri="{FF2B5EF4-FFF2-40B4-BE49-F238E27FC236}">
                <a16:creationId xmlns:a16="http://schemas.microsoft.com/office/drawing/2014/main" id="{EC7D87FF-136A-413F-9F36-E7FB261A7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3238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AR" altLang="es-AR" sz="3600" b="1">
                <a:solidFill>
                  <a:srgbClr val="761320"/>
                </a:solidFill>
                <a:latin typeface="Roboto Black" panose="02000000000000000000" pitchFamily="2" charset="0"/>
              </a:rPr>
              <a:t>LEY NACIONAL 26.485</a:t>
            </a:r>
            <a:endParaRPr lang="es-ES" altLang="es-AR" sz="4800" b="1">
              <a:solidFill>
                <a:srgbClr val="761320"/>
              </a:solidFill>
              <a:latin typeface="Roboto Black" panose="02000000000000000000" pitchFamily="2" charset="0"/>
            </a:endParaRPr>
          </a:p>
        </p:txBody>
      </p:sp>
      <p:sp>
        <p:nvSpPr>
          <p:cNvPr id="12292" name="2 Marcador de contenido">
            <a:extLst>
              <a:ext uri="{FF2B5EF4-FFF2-40B4-BE49-F238E27FC236}">
                <a16:creationId xmlns:a16="http://schemas.microsoft.com/office/drawing/2014/main" id="{A28663E7-C036-4CA1-801D-40593CDDA0DC}"/>
              </a:ext>
            </a:extLst>
          </p:cNvPr>
          <p:cNvSpPr txBox="1">
            <a:spLocks/>
          </p:cNvSpPr>
          <p:nvPr/>
        </p:nvSpPr>
        <p:spPr bwMode="auto">
          <a:xfrm>
            <a:off x="215900" y="2493963"/>
            <a:ext cx="87122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r>
              <a:rPr lang="es-ES" altLang="es-AR" sz="2000">
                <a:latin typeface="Roboto" panose="02000000000000000000" pitchFamily="2" charset="0"/>
              </a:rPr>
              <a:t>Ley de protección integral para prevenir, sancionar y erradicar la violencia contra las mujeres en los ámbitos que se desarrollen sus relaciones interpersonales.</a:t>
            </a:r>
          </a:p>
          <a:p>
            <a:pPr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endParaRPr lang="es-ES" altLang="es-AR" sz="2300">
              <a:latin typeface="Roboto" panose="02000000000000000000" pitchFamily="2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s-AR" altLang="es-AR" sz="2400">
              <a:latin typeface="Roboto" panose="02000000000000000000" pitchFamily="2" charset="0"/>
            </a:endParaRPr>
          </a:p>
        </p:txBody>
      </p:sp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3177BE3A-74AE-482B-BB94-E1D6D62DC808}"/>
              </a:ext>
            </a:extLst>
          </p:cNvPr>
          <p:cNvSpPr txBox="1">
            <a:spLocks/>
          </p:cNvSpPr>
          <p:nvPr/>
        </p:nvSpPr>
        <p:spPr bwMode="auto">
          <a:xfrm>
            <a:off x="19050" y="3573463"/>
            <a:ext cx="87122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Clr>
                <a:srgbClr val="DBA427"/>
              </a:buClr>
              <a:buFont typeface="Arial" panose="020B0604020202020204" pitchFamily="34" charset="0"/>
              <a:buNone/>
              <a:defRPr/>
            </a:pPr>
            <a:r>
              <a:rPr lang="es-ES" altLang="es-AR" sz="23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 UN CAMBIO DE PARADIGMA:</a:t>
            </a:r>
          </a:p>
          <a:p>
            <a:pPr marL="0" indent="0" algn="ctr" eaLnBrk="1" hangingPunct="1">
              <a:buClr>
                <a:srgbClr val="DBA427"/>
              </a:buClr>
              <a:buFont typeface="Arial" panose="020B0604020202020204" pitchFamily="34" charset="0"/>
              <a:buNone/>
              <a:defRPr/>
            </a:pPr>
            <a:endParaRPr lang="es-ES" altLang="es-AR" sz="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1" hangingPunct="1">
              <a:buClr>
                <a:srgbClr val="DBA427"/>
              </a:buClr>
              <a:buSzPct val="140000"/>
              <a:buFont typeface="Wingdings" panose="05000000000000000000" pitchFamily="2" charset="2"/>
              <a:buChar char="Ø"/>
              <a:defRPr/>
            </a:pPr>
            <a:r>
              <a:rPr lang="es-ES" altLang="es-AR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Sobre la base conflictiva que </a:t>
            </a:r>
            <a:r>
              <a:rPr lang="es-ES" altLang="es-AR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tiene su origen en un modelo de dominación masculina</a:t>
            </a:r>
            <a:r>
              <a:rPr lang="es-ES" altLang="es-AR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eaLnBrk="1" hangingPunct="1">
              <a:buClr>
                <a:srgbClr val="DBA427"/>
              </a:buClr>
              <a:buSzPct val="140000"/>
              <a:buFont typeface="Wingdings" panose="05000000000000000000" pitchFamily="2" charset="2"/>
              <a:buChar char="Ø"/>
              <a:defRPr/>
            </a:pPr>
            <a:endParaRPr lang="es-ES" altLang="es-AR" sz="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1" hangingPunct="1">
              <a:buClr>
                <a:srgbClr val="DBA427"/>
              </a:buClr>
              <a:buSzPct val="140000"/>
              <a:buFont typeface="Wingdings" panose="05000000000000000000" pitchFamily="2" charset="2"/>
              <a:buChar char="Ø"/>
              <a:defRPr/>
            </a:pPr>
            <a:r>
              <a:rPr lang="es-ES" altLang="es-AR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Pasar de ser la mujer objeto de sumisión a ser </a:t>
            </a:r>
            <a:r>
              <a:rPr lang="es-ES" altLang="es-AR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sujeto de derechos.</a:t>
            </a:r>
          </a:p>
          <a:p>
            <a:pPr eaLnBrk="1" hangingPunct="1">
              <a:buClr>
                <a:srgbClr val="DBA427"/>
              </a:buClr>
              <a:buSzPct val="140000"/>
              <a:buFont typeface="Wingdings" panose="05000000000000000000" pitchFamily="2" charset="2"/>
              <a:buChar char="Ø"/>
              <a:defRPr/>
            </a:pPr>
            <a:endParaRPr lang="es-ES" altLang="es-AR" sz="7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eaLnBrk="1" hangingPunct="1">
              <a:buClr>
                <a:srgbClr val="DBA427"/>
              </a:buClr>
              <a:buSzPct val="140000"/>
              <a:buFont typeface="Wingdings" panose="05000000000000000000" pitchFamily="2" charset="2"/>
              <a:buChar char="Ø"/>
              <a:defRPr/>
            </a:pPr>
            <a:r>
              <a:rPr lang="es-ES" altLang="es-AR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 negación de que la </a:t>
            </a:r>
            <a:r>
              <a:rPr lang="es-ES" altLang="es-AR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violencia</a:t>
            </a:r>
            <a:r>
              <a:rPr lang="es-ES" altLang="es-AR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no es una cuestión privada sino que se trata de un </a:t>
            </a:r>
            <a:r>
              <a:rPr lang="es-ES" altLang="es-AR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profundo e intenso conflicto social </a:t>
            </a:r>
            <a:r>
              <a:rPr lang="es-ES" altLang="es-AR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basado en una estructura de desigualdad y discriminación.</a:t>
            </a:r>
          </a:p>
          <a:p>
            <a:pPr eaLnBrk="1" hangingPunct="1">
              <a:buClr>
                <a:srgbClr val="DBA427"/>
              </a:buClr>
              <a:buFont typeface="Wingdings" panose="05000000000000000000" pitchFamily="2" charset="2"/>
              <a:buChar char="Ø"/>
              <a:defRPr/>
            </a:pPr>
            <a:endParaRPr lang="es-AR" altLang="es-AR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2294" name="Imagen 2">
            <a:extLst>
              <a:ext uri="{FF2B5EF4-FFF2-40B4-BE49-F238E27FC236}">
                <a16:creationId xmlns:a16="http://schemas.microsoft.com/office/drawing/2014/main" id="{98523BBB-C007-4997-97B9-B852F38C73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50" y="444500"/>
            <a:ext cx="102235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  <p:sndAc>
      <p:stSnd>
        <p:snd r:embed="rId3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CBC27A0-9095-4EA6-8B6F-35DE9F42E0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0" r="18482"/>
          <a:stretch/>
        </p:blipFill>
        <p:spPr>
          <a:xfrm>
            <a:off x="3923928" y="332656"/>
            <a:ext cx="1448193" cy="1440160"/>
          </a:xfrm>
          <a:prstGeom prst="ellipse">
            <a:avLst/>
          </a:prstGeom>
          <a:solidFill>
            <a:srgbClr val="DBA427"/>
          </a:solidFill>
          <a:ln w="76200" cmpd="sng">
            <a:solidFill>
              <a:srgbClr val="DBA427"/>
            </a:solidFill>
          </a:ln>
          <a:effectLst/>
        </p:spPr>
      </p:pic>
      <p:sp>
        <p:nvSpPr>
          <p:cNvPr id="14339" name="3 CuadroTexto">
            <a:extLst>
              <a:ext uri="{FF2B5EF4-FFF2-40B4-BE49-F238E27FC236}">
                <a16:creationId xmlns:a16="http://schemas.microsoft.com/office/drawing/2014/main" id="{6CE2B423-BB7B-4B93-9E03-648BF4FA2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16113"/>
            <a:ext cx="91440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AR" sz="4400" b="1" dirty="0">
                <a:solidFill>
                  <a:srgbClr val="761320"/>
                </a:solidFill>
                <a:latin typeface="Roboto Black" panose="02000000000000000000" pitchFamily="2" charset="0"/>
              </a:rPr>
              <a:t>LEY MICAELA</a:t>
            </a:r>
          </a:p>
          <a:p>
            <a:pPr algn="ctr" eaLnBrk="1" hangingPunct="1"/>
            <a:r>
              <a:rPr lang="es-ES" altLang="es-AR" sz="2400" dirty="0">
                <a:solidFill>
                  <a:srgbClr val="761320"/>
                </a:solidFill>
                <a:latin typeface="Roboto" panose="02000000000000000000" pitchFamily="2" charset="0"/>
              </a:rPr>
              <a:t>Ley Nacional 27.499</a:t>
            </a:r>
          </a:p>
        </p:txBody>
      </p:sp>
      <p:sp>
        <p:nvSpPr>
          <p:cNvPr id="14340" name="2 Marcador de contenido">
            <a:extLst>
              <a:ext uri="{FF2B5EF4-FFF2-40B4-BE49-F238E27FC236}">
                <a16:creationId xmlns:a16="http://schemas.microsoft.com/office/drawing/2014/main" id="{79471636-DA58-4329-892B-9810E44C7F22}"/>
              </a:ext>
            </a:extLst>
          </p:cNvPr>
          <p:cNvSpPr txBox="1">
            <a:spLocks/>
          </p:cNvSpPr>
          <p:nvPr/>
        </p:nvSpPr>
        <p:spPr bwMode="auto">
          <a:xfrm>
            <a:off x="292100" y="3286125"/>
            <a:ext cx="87122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r>
              <a:rPr lang="es-ES" altLang="es-AR" sz="2800" dirty="0">
                <a:latin typeface="Roboto" panose="02000000000000000000" pitchFamily="2" charset="0"/>
              </a:rPr>
              <a:t>Establece la </a:t>
            </a:r>
            <a:r>
              <a:rPr lang="es-ES" altLang="es-AR" sz="2800" b="1" dirty="0">
                <a:latin typeface="Roboto" panose="02000000000000000000" pitchFamily="2" charset="0"/>
              </a:rPr>
              <a:t>capacitación obligatoria en la temática de género y violencia contra las mujeres para todas las personas que se desempeñen en la función pública </a:t>
            </a:r>
            <a:r>
              <a:rPr lang="es-ES" altLang="es-AR" sz="2800" dirty="0">
                <a:latin typeface="Roboto" panose="02000000000000000000" pitchFamily="2" charset="0"/>
              </a:rPr>
              <a:t>en todos sus niveles y jerarquías en los poderes Ejecutivo, Legislativo y Judicial de la Nación.</a:t>
            </a:r>
          </a:p>
          <a:p>
            <a:pPr algn="ctr"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endParaRPr lang="es-ES" altLang="es-AR" sz="2300" dirty="0">
              <a:latin typeface="Roboto" panose="02000000000000000000" pitchFamily="2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s-AR" altLang="es-AR" sz="2400" dirty="0">
              <a:latin typeface="Roboto" panose="02000000000000000000" pitchFamily="2" charset="0"/>
            </a:endParaRPr>
          </a:p>
        </p:txBody>
      </p:sp>
      <p:sp>
        <p:nvSpPr>
          <p:cNvPr id="7" name="4 Rectángulo">
            <a:extLst>
              <a:ext uri="{FF2B5EF4-FFF2-40B4-BE49-F238E27FC236}">
                <a16:creationId xmlns:a16="http://schemas.microsoft.com/office/drawing/2014/main" id="{4A8EECA1-9E6A-4693-ADBC-0FF6CF4182CB}"/>
              </a:ext>
            </a:extLst>
          </p:cNvPr>
          <p:cNvSpPr/>
          <p:nvPr/>
        </p:nvSpPr>
        <p:spPr>
          <a:xfrm>
            <a:off x="0" y="5949950"/>
            <a:ext cx="9144000" cy="908050"/>
          </a:xfrm>
          <a:prstGeom prst="rect">
            <a:avLst/>
          </a:prstGeom>
          <a:solidFill>
            <a:srgbClr val="761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sp>
        <p:nvSpPr>
          <p:cNvPr id="14342" name="2 Marcador de contenido">
            <a:extLst>
              <a:ext uri="{FF2B5EF4-FFF2-40B4-BE49-F238E27FC236}">
                <a16:creationId xmlns:a16="http://schemas.microsoft.com/office/drawing/2014/main" id="{9DF4DD90-E2BD-4DE2-872E-46FD8CED9414}"/>
              </a:ext>
            </a:extLst>
          </p:cNvPr>
          <p:cNvSpPr txBox="1">
            <a:spLocks/>
          </p:cNvSpPr>
          <p:nvPr/>
        </p:nvSpPr>
        <p:spPr bwMode="auto">
          <a:xfrm>
            <a:off x="433388" y="5949950"/>
            <a:ext cx="83867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r>
              <a:rPr lang="es-ES" altLang="es-AR" sz="2400" dirty="0">
                <a:solidFill>
                  <a:schemeClr val="bg1"/>
                </a:solidFill>
                <a:latin typeface="Roboto Medium" panose="02000000000000000000" pitchFamily="2" charset="0"/>
              </a:rPr>
              <a:t>LA PROVINCIA DE BUENOS AIRES </a:t>
            </a:r>
          </a:p>
          <a:p>
            <a:pPr algn="ctr"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r>
              <a:rPr lang="es-ES" altLang="es-AR" sz="2400" dirty="0">
                <a:solidFill>
                  <a:schemeClr val="bg1"/>
                </a:solidFill>
                <a:latin typeface="Roboto Medium" panose="02000000000000000000" pitchFamily="2" charset="0"/>
              </a:rPr>
              <a:t>ADHIRIÓ POR </a:t>
            </a:r>
            <a:r>
              <a:rPr lang="es-ES" altLang="es-AR" sz="2400" b="1" dirty="0">
                <a:solidFill>
                  <a:schemeClr val="bg1"/>
                </a:solidFill>
                <a:latin typeface="Roboto Medium" panose="02000000000000000000" pitchFamily="2" charset="0"/>
              </a:rPr>
              <a:t>LEY </a:t>
            </a:r>
            <a:r>
              <a:rPr lang="es-ES" altLang="es-AR" sz="2400" b="1" dirty="0" err="1">
                <a:solidFill>
                  <a:schemeClr val="bg1"/>
                </a:solidFill>
                <a:latin typeface="Roboto Medium" panose="02000000000000000000" pitchFamily="2" charset="0"/>
              </a:rPr>
              <a:t>N°</a:t>
            </a:r>
            <a:r>
              <a:rPr lang="es-ES" altLang="es-AR" sz="2400" b="1" dirty="0">
                <a:solidFill>
                  <a:schemeClr val="bg1"/>
                </a:solidFill>
                <a:latin typeface="Roboto Medium" panose="02000000000000000000" pitchFamily="2" charset="0"/>
              </a:rPr>
              <a:t> 15.134/19</a:t>
            </a:r>
            <a:endParaRPr lang="es-ES" altLang="es-AR" sz="2400" dirty="0">
              <a:solidFill>
                <a:schemeClr val="bg1"/>
              </a:solidFill>
              <a:latin typeface="Roboto Medium" panose="02000000000000000000" pitchFamily="2" charset="0"/>
            </a:endParaRPr>
          </a:p>
          <a:p>
            <a:pPr algn="ctr" eaLnBrk="1" hangingPunct="1">
              <a:spcBef>
                <a:spcPct val="20000"/>
              </a:spcBef>
              <a:buClr>
                <a:srgbClr val="DBA427"/>
              </a:buClr>
              <a:buFont typeface="Arial" panose="020B0604020202020204" pitchFamily="34" charset="0"/>
              <a:buNone/>
            </a:pPr>
            <a:endParaRPr lang="es-ES" altLang="es-AR" sz="2300" dirty="0">
              <a:latin typeface="Roboto" panose="02000000000000000000" pitchFamily="2" charset="0"/>
            </a:endParaRP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s-AR" altLang="es-AR" sz="2400" dirty="0">
              <a:latin typeface="Roboto" panose="02000000000000000000" pitchFamily="2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click.wav"/>
      </p:stSnd>
    </p:sndAc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</TotalTime>
  <Words>587</Words>
  <Application>Microsoft Office PowerPoint</Application>
  <PresentationFormat>Presentación en pantalla (4:3)</PresentationFormat>
  <Paragraphs>66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Times New Roman</vt:lpstr>
      <vt:lpstr>Arial</vt:lpstr>
      <vt:lpstr>Calibri</vt:lpstr>
      <vt:lpstr>Roboto Black</vt:lpstr>
      <vt:lpstr>Roboto</vt:lpstr>
      <vt:lpstr>Wingdings</vt:lpstr>
      <vt:lpstr>Roboto Medium</vt:lpstr>
      <vt:lpstr>Bahnschrift Condensed</vt:lpstr>
      <vt:lpstr>Tema de Office</vt:lpstr>
      <vt:lpstr>Presentación de PowerPoint</vt:lpstr>
      <vt:lpstr>Presentación de PowerPoint</vt:lpstr>
      <vt:lpstr>Presentación de PowerPoint</vt:lpstr>
      <vt:lpstr>¿ QUÉ SIGNIFICA PERSPECTIVA DE GÉNERO ?</vt:lpstr>
      <vt:lpstr>¿ QUÉ SIGNIFICA PERSPECTIVA DE GÉNERO ?</vt:lpstr>
      <vt:lpstr>Presentación de PowerPoint</vt:lpstr>
      <vt:lpstr>Presentación de PowerPoint</vt:lpstr>
      <vt:lpstr>Presentación de PowerPoint</vt:lpstr>
      <vt:lpstr>Presentación de PowerPoint</vt:lpstr>
      <vt:lpstr>¿ QUÉ SIGNIFICA PERSPECTIVA DE GÉNERO ?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CONVENIO AMBA</dc:title>
  <dc:creator>PDT</dc:creator>
  <cp:lastModifiedBy>Silvana Marina Scali</cp:lastModifiedBy>
  <cp:revision>116</cp:revision>
  <dcterms:created xsi:type="dcterms:W3CDTF">2018-09-16T01:04:42Z</dcterms:created>
  <dcterms:modified xsi:type="dcterms:W3CDTF">2019-12-01T19:58:14Z</dcterms:modified>
</cp:coreProperties>
</file>